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5" r:id="rId3"/>
    <p:sldId id="286" r:id="rId4"/>
    <p:sldId id="283" r:id="rId5"/>
    <p:sldId id="284" r:id="rId6"/>
    <p:sldId id="287" r:id="rId7"/>
    <p:sldId id="288" r:id="rId8"/>
    <p:sldId id="291" r:id="rId9"/>
    <p:sldId id="301" r:id="rId10"/>
    <p:sldId id="458" r:id="rId11"/>
    <p:sldId id="302" r:id="rId12"/>
    <p:sldId id="303" r:id="rId13"/>
    <p:sldId id="304" r:id="rId14"/>
    <p:sldId id="296" r:id="rId15"/>
    <p:sldId id="297" r:id="rId16"/>
    <p:sldId id="513" r:id="rId17"/>
    <p:sldId id="515" r:id="rId18"/>
    <p:sldId id="51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p:restoredTop sz="91317"/>
  </p:normalViewPr>
  <p:slideViewPr>
    <p:cSldViewPr snapToGrid="0" snapToObjects="1">
      <p:cViewPr varScale="1">
        <p:scale>
          <a:sx n="100" d="100"/>
          <a:sy n="100" d="100"/>
        </p:scale>
        <p:origin x="168" y="8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3" Type="http://schemas.openxmlformats.org/officeDocument/2006/relationships/image" Target="../media/image50.emf"/><Relationship Id="rId7" Type="http://schemas.openxmlformats.org/officeDocument/2006/relationships/image" Target="../media/image54.emf"/><Relationship Id="rId12" Type="http://schemas.openxmlformats.org/officeDocument/2006/relationships/image" Target="../media/image59.emf"/><Relationship Id="rId2" Type="http://schemas.openxmlformats.org/officeDocument/2006/relationships/image" Target="../media/image49.emf"/><Relationship Id="rId16" Type="http://schemas.openxmlformats.org/officeDocument/2006/relationships/image" Target="../media/image63.emf"/><Relationship Id="rId1" Type="http://schemas.openxmlformats.org/officeDocument/2006/relationships/image" Target="../media/image48.emf"/><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5" Type="http://schemas.openxmlformats.org/officeDocument/2006/relationships/image" Target="../media/image6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image" Target="../media/image9.emf"/><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11/10/20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16724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31"/>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ECCADA62-1423-374E-B5C0-29D6952FD7AF}" type="slidenum">
              <a:rPr lang="en-US" sz="1200"/>
              <a:pPr eaLnBrk="1" hangingPunct="1"/>
              <a:t>10</a:t>
            </a:fld>
            <a:endParaRPr lang="en-US" sz="1200"/>
          </a:p>
        </p:txBody>
      </p:sp>
      <p:sp>
        <p:nvSpPr>
          <p:cNvPr id="14338" name="Rectangle 1"/>
          <p:cNvSpPr>
            <a:spLocks noGrp="1" noRot="1" noChangeAspect="1" noChangeArrowheads="1"/>
          </p:cNvSpPr>
          <p:nvPr>
            <p:ph type="sldImg"/>
          </p:nvPr>
        </p:nvSpPr>
        <p:spPr>
          <a:solidFill>
            <a:srgbClr val="FFFFFF"/>
          </a:solidFill>
          <a:ln/>
        </p:spPr>
      </p:sp>
      <p:sp>
        <p:nvSpPr>
          <p:cNvPr id="14339"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ea typeface="ＭＳ Ｐゴシック" charset="0"/>
              <a:cs typeface="Lucida Grande" charset="0"/>
              <a:sym typeface="Lucida Grande" charset="0"/>
            </a:endParaRPr>
          </a:p>
        </p:txBody>
      </p:sp>
    </p:spTree>
    <p:extLst>
      <p:ext uri="{BB962C8B-B14F-4D97-AF65-F5344CB8AC3E}">
        <p14:creationId xmlns:p14="http://schemas.microsoft.com/office/powerpoint/2010/main" val="171942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9289327F-AA6D-C449-8AC0-D326213406E8}" type="slidenum">
              <a:rPr lang="en-US" sz="1200"/>
              <a:pPr eaLnBrk="1" hangingPunct="1"/>
              <a:t>16</a:t>
            </a:fld>
            <a:endParaRPr lang="en-US" sz="1200"/>
          </a:p>
        </p:txBody>
      </p:sp>
      <p:sp>
        <p:nvSpPr>
          <p:cNvPr id="14338" name="Rectangle 1"/>
          <p:cNvSpPr>
            <a:spLocks noGrp="1" noRot="1" noChangeAspect="1" noChangeArrowheads="1"/>
          </p:cNvSpPr>
          <p:nvPr>
            <p:ph type="sldImg"/>
          </p:nvPr>
        </p:nvSpPr>
        <p:spPr>
          <a:solidFill>
            <a:srgbClr val="FFFFFF"/>
          </a:solidFill>
          <a:ln/>
        </p:spPr>
      </p:sp>
      <p:sp>
        <p:nvSpPr>
          <p:cNvPr id="14339"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ea typeface="ＭＳ Ｐゴシック" charset="0"/>
              <a:cs typeface="Lucida Grande" charset="0"/>
              <a:sym typeface="Lucida Grande" charset="0"/>
            </a:endParaRPr>
          </a:p>
        </p:txBody>
      </p:sp>
    </p:spTree>
    <p:extLst>
      <p:ext uri="{BB962C8B-B14F-4D97-AF65-F5344CB8AC3E}">
        <p14:creationId xmlns:p14="http://schemas.microsoft.com/office/powerpoint/2010/main" val="173976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43E96B32-150F-AC4E-9C2D-4117E50968D7}" type="slidenum">
              <a:rPr lang="en-US" sz="1200"/>
              <a:pPr eaLnBrk="1" hangingPunct="1"/>
              <a:t>17</a:t>
            </a:fld>
            <a:endParaRPr lang="en-US" sz="1200"/>
          </a:p>
        </p:txBody>
      </p:sp>
      <p:sp>
        <p:nvSpPr>
          <p:cNvPr id="20482" name="Rectangle 1"/>
          <p:cNvSpPr>
            <a:spLocks noGrp="1" noRot="1" noChangeAspect="1" noChangeArrowheads="1"/>
          </p:cNvSpPr>
          <p:nvPr>
            <p:ph type="sldImg"/>
          </p:nvPr>
        </p:nvSpPr>
        <p:spPr>
          <a:solidFill>
            <a:srgbClr val="FFFFFF"/>
          </a:solidFill>
          <a:ln/>
        </p:spPr>
      </p:sp>
      <p:sp>
        <p:nvSpPr>
          <p:cNvPr id="20483"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ea typeface="ＭＳ Ｐゴシック" charset="0"/>
              <a:cs typeface="Lucida Grande" charset="0"/>
              <a:sym typeface="Lucida Grande" charset="0"/>
            </a:endParaRPr>
          </a:p>
        </p:txBody>
      </p:sp>
    </p:spTree>
    <p:extLst>
      <p:ext uri="{BB962C8B-B14F-4D97-AF65-F5344CB8AC3E}">
        <p14:creationId xmlns:p14="http://schemas.microsoft.com/office/powerpoint/2010/main" val="141848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893CEC46-4B9D-FE4D-9AF9-C81ECBF31E4D}" type="slidenum">
              <a:rPr lang="en-US" sz="1200"/>
              <a:pPr eaLnBrk="1" hangingPunct="1"/>
              <a:t>18</a:t>
            </a:fld>
            <a:endParaRPr lang="en-US" sz="1200"/>
          </a:p>
        </p:txBody>
      </p:sp>
      <p:sp>
        <p:nvSpPr>
          <p:cNvPr id="24578" name="Rectangle 1"/>
          <p:cNvSpPr>
            <a:spLocks noGrp="1" noRot="1" noChangeAspect="1" noChangeArrowheads="1"/>
          </p:cNvSpPr>
          <p:nvPr>
            <p:ph type="sldImg"/>
          </p:nvPr>
        </p:nvSpPr>
        <p:spPr>
          <a:solidFill>
            <a:srgbClr val="FFFFFF"/>
          </a:solidFill>
          <a:ln/>
        </p:spPr>
      </p:sp>
      <p:sp>
        <p:nvSpPr>
          <p:cNvPr id="24579"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ea typeface="ＭＳ Ｐゴシック" charset="0"/>
              <a:cs typeface="Lucida Grande" charset="0"/>
              <a:sym typeface="Lucida Grande" charset="0"/>
            </a:endParaRPr>
          </a:p>
        </p:txBody>
      </p:sp>
    </p:spTree>
    <p:extLst>
      <p:ext uri="{BB962C8B-B14F-4D97-AF65-F5344CB8AC3E}">
        <p14:creationId xmlns:p14="http://schemas.microsoft.com/office/powerpoint/2010/main" val="275965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38.bin"/><Relationship Id="rId18" Type="http://schemas.openxmlformats.org/officeDocument/2006/relationships/image" Target="../media/image21.emf"/><Relationship Id="rId3" Type="http://schemas.openxmlformats.org/officeDocument/2006/relationships/notesSlide" Target="../notesSlides/notesSlide2.xml"/><Relationship Id="rId7" Type="http://schemas.openxmlformats.org/officeDocument/2006/relationships/oleObject" Target="../embeddings/oleObject35.bin"/><Relationship Id="rId12" Type="http://schemas.openxmlformats.org/officeDocument/2006/relationships/image" Target="../media/image18.emf"/><Relationship Id="rId17" Type="http://schemas.openxmlformats.org/officeDocument/2006/relationships/oleObject" Target="../embeddings/oleObject40.bin"/><Relationship Id="rId2" Type="http://schemas.openxmlformats.org/officeDocument/2006/relationships/slideLayout" Target="../slideLayouts/slideLayout1.xml"/><Relationship Id="rId16" Type="http://schemas.openxmlformats.org/officeDocument/2006/relationships/image" Target="../media/image20.emf"/><Relationship Id="rId1" Type="http://schemas.openxmlformats.org/officeDocument/2006/relationships/vmlDrawing" Target="../drawings/vmlDrawing6.vml"/><Relationship Id="rId6" Type="http://schemas.openxmlformats.org/officeDocument/2006/relationships/image" Target="../media/image15.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17.emf"/><Relationship Id="rId4" Type="http://schemas.openxmlformats.org/officeDocument/2006/relationships/image" Target="../media/image14.jpeg"/><Relationship Id="rId9" Type="http://schemas.openxmlformats.org/officeDocument/2006/relationships/oleObject" Target="../embeddings/oleObject36.bin"/><Relationship Id="rId1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oleObject" Target="../embeddings/oleObject47.bin"/><Relationship Id="rId18" Type="http://schemas.openxmlformats.org/officeDocument/2006/relationships/oleObject" Target="../embeddings/oleObject50.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oleObject" Target="../embeddings/oleObject46.bin"/><Relationship Id="rId17" Type="http://schemas.openxmlformats.org/officeDocument/2006/relationships/image" Target="../media/image27.png"/><Relationship Id="rId2" Type="http://schemas.openxmlformats.org/officeDocument/2006/relationships/slideLayout" Target="../slideLayouts/slideLayout1.xml"/><Relationship Id="rId16"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image" Target="../media/image23.png"/><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image" Target="../media/image26.png"/><Relationship Id="rId10" Type="http://schemas.openxmlformats.org/officeDocument/2006/relationships/image" Target="../media/image25.png"/><Relationship Id="rId19"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oleObject" Target="../embeddings/oleObject44.bin"/><Relationship Id="rId14" Type="http://schemas.openxmlformats.org/officeDocument/2006/relationships/oleObject" Target="../embeddings/oleObject48.bin"/></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3.png"/><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oleObject" Target="../embeddings/oleObject62.bin"/><Relationship Id="rId18" Type="http://schemas.openxmlformats.org/officeDocument/2006/relationships/image" Target="../media/image35.png"/><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oleObject" Target="../embeddings/oleObject61.bin"/><Relationship Id="rId17" Type="http://schemas.openxmlformats.org/officeDocument/2006/relationships/oleObject" Target="../embeddings/oleObject64.bin"/><Relationship Id="rId2" Type="http://schemas.openxmlformats.org/officeDocument/2006/relationships/slideLayout" Target="../slideLayouts/slideLayout1.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vmlDrawing" Target="../drawings/vmlDrawing9.vml"/><Relationship Id="rId6" Type="http://schemas.openxmlformats.org/officeDocument/2006/relationships/image" Target="../media/image24.png"/><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3.bin"/><Relationship Id="rId10" Type="http://schemas.openxmlformats.org/officeDocument/2006/relationships/image" Target="../media/image32.png"/><Relationship Id="rId19" Type="http://schemas.openxmlformats.org/officeDocument/2006/relationships/oleObject" Target="../embeddings/oleObject65.bin"/><Relationship Id="rId4" Type="http://schemas.openxmlformats.org/officeDocument/2006/relationships/image" Target="../media/image23.png"/><Relationship Id="rId9" Type="http://schemas.openxmlformats.org/officeDocument/2006/relationships/oleObject" Target="../embeddings/oleObject59.bin"/><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71.bin"/><Relationship Id="rId18" Type="http://schemas.openxmlformats.org/officeDocument/2006/relationships/image" Target="../media/image44.emf"/><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41.emf"/><Relationship Id="rId17" Type="http://schemas.openxmlformats.org/officeDocument/2006/relationships/oleObject" Target="../embeddings/oleObject73.bin"/><Relationship Id="rId2" Type="http://schemas.openxmlformats.org/officeDocument/2006/relationships/slideLayout" Target="../slideLayouts/slideLayout1.xml"/><Relationship Id="rId16" Type="http://schemas.openxmlformats.org/officeDocument/2006/relationships/image" Target="../media/image43.emf"/><Relationship Id="rId20" Type="http://schemas.openxmlformats.org/officeDocument/2006/relationships/image" Target="../media/image45.emf"/><Relationship Id="rId1" Type="http://schemas.openxmlformats.org/officeDocument/2006/relationships/vmlDrawing" Target="../drawings/vmlDrawing10.vml"/><Relationship Id="rId6" Type="http://schemas.openxmlformats.org/officeDocument/2006/relationships/image" Target="../media/image38.emf"/><Relationship Id="rId11" Type="http://schemas.openxmlformats.org/officeDocument/2006/relationships/oleObject" Target="../embeddings/oleObject70.bin"/><Relationship Id="rId24" Type="http://schemas.openxmlformats.org/officeDocument/2006/relationships/image" Target="../media/image47.emf"/><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oleObject" Target="../embeddings/oleObject76.bin"/><Relationship Id="rId10" Type="http://schemas.openxmlformats.org/officeDocument/2006/relationships/image" Target="../media/image40.emf"/><Relationship Id="rId19" Type="http://schemas.openxmlformats.org/officeDocument/2006/relationships/oleObject" Target="../embeddings/oleObject74.bin"/><Relationship Id="rId4" Type="http://schemas.openxmlformats.org/officeDocument/2006/relationships/image" Target="../media/image37.emf"/><Relationship Id="rId9" Type="http://schemas.openxmlformats.org/officeDocument/2006/relationships/oleObject" Target="../embeddings/oleObject69.bin"/><Relationship Id="rId14" Type="http://schemas.openxmlformats.org/officeDocument/2006/relationships/image" Target="../media/image42.emf"/><Relationship Id="rId22" Type="http://schemas.openxmlformats.org/officeDocument/2006/relationships/image" Target="../media/image46.e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82.bin"/><Relationship Id="rId18" Type="http://schemas.openxmlformats.org/officeDocument/2006/relationships/image" Target="../media/image55.emf"/><Relationship Id="rId26" Type="http://schemas.openxmlformats.org/officeDocument/2006/relationships/image" Target="../media/image59.emf"/><Relationship Id="rId3" Type="http://schemas.openxmlformats.org/officeDocument/2006/relationships/oleObject" Target="../embeddings/oleObject77.bin"/><Relationship Id="rId21" Type="http://schemas.openxmlformats.org/officeDocument/2006/relationships/oleObject" Target="../embeddings/oleObject86.bin"/><Relationship Id="rId34" Type="http://schemas.openxmlformats.org/officeDocument/2006/relationships/image" Target="../media/image63.emf"/><Relationship Id="rId7" Type="http://schemas.openxmlformats.org/officeDocument/2006/relationships/oleObject" Target="../embeddings/oleObject79.bin"/><Relationship Id="rId12" Type="http://schemas.openxmlformats.org/officeDocument/2006/relationships/image" Target="../media/image52.emf"/><Relationship Id="rId17" Type="http://schemas.openxmlformats.org/officeDocument/2006/relationships/oleObject" Target="../embeddings/oleObject84.bin"/><Relationship Id="rId25" Type="http://schemas.openxmlformats.org/officeDocument/2006/relationships/oleObject" Target="../embeddings/oleObject88.bin"/><Relationship Id="rId33" Type="http://schemas.openxmlformats.org/officeDocument/2006/relationships/oleObject" Target="../embeddings/oleObject92.bin"/><Relationship Id="rId2" Type="http://schemas.openxmlformats.org/officeDocument/2006/relationships/slideLayout" Target="../slideLayouts/slideLayout1.xml"/><Relationship Id="rId16" Type="http://schemas.openxmlformats.org/officeDocument/2006/relationships/image" Target="../media/image54.emf"/><Relationship Id="rId20" Type="http://schemas.openxmlformats.org/officeDocument/2006/relationships/image" Target="../media/image56.emf"/><Relationship Id="rId29" Type="http://schemas.openxmlformats.org/officeDocument/2006/relationships/oleObject" Target="../embeddings/oleObject90.bin"/><Relationship Id="rId1" Type="http://schemas.openxmlformats.org/officeDocument/2006/relationships/vmlDrawing" Target="../drawings/vmlDrawing11.vml"/><Relationship Id="rId6" Type="http://schemas.openxmlformats.org/officeDocument/2006/relationships/image" Target="../media/image49.emf"/><Relationship Id="rId11" Type="http://schemas.openxmlformats.org/officeDocument/2006/relationships/oleObject" Target="../embeddings/oleObject81.bin"/><Relationship Id="rId24" Type="http://schemas.openxmlformats.org/officeDocument/2006/relationships/image" Target="../media/image58.emf"/><Relationship Id="rId32" Type="http://schemas.openxmlformats.org/officeDocument/2006/relationships/image" Target="../media/image62.emf"/><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image" Target="../media/image60.emf"/><Relationship Id="rId10" Type="http://schemas.openxmlformats.org/officeDocument/2006/relationships/image" Target="../media/image51.emf"/><Relationship Id="rId19" Type="http://schemas.openxmlformats.org/officeDocument/2006/relationships/oleObject" Target="../embeddings/oleObject85.bin"/><Relationship Id="rId31" Type="http://schemas.openxmlformats.org/officeDocument/2006/relationships/oleObject" Target="../embeddings/oleObject91.bin"/><Relationship Id="rId4" Type="http://schemas.openxmlformats.org/officeDocument/2006/relationships/image" Target="../media/image48.emf"/><Relationship Id="rId9" Type="http://schemas.openxmlformats.org/officeDocument/2006/relationships/oleObject" Target="../embeddings/oleObject80.bin"/><Relationship Id="rId14" Type="http://schemas.openxmlformats.org/officeDocument/2006/relationships/image" Target="../media/image53.emf"/><Relationship Id="rId22" Type="http://schemas.openxmlformats.org/officeDocument/2006/relationships/image" Target="../media/image57.emf"/><Relationship Id="rId27" Type="http://schemas.openxmlformats.org/officeDocument/2006/relationships/oleObject" Target="../embeddings/oleObject89.bin"/><Relationship Id="rId30" Type="http://schemas.openxmlformats.org/officeDocument/2006/relationships/image" Target="../media/image61.emf"/><Relationship Id="rId8" Type="http://schemas.openxmlformats.org/officeDocument/2006/relationships/image" Target="../media/image5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5.e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94.bin"/><Relationship Id="rId5" Type="http://schemas.openxmlformats.org/officeDocument/2006/relationships/image" Target="../media/image64.emf"/><Relationship Id="rId4" Type="http://schemas.openxmlformats.org/officeDocument/2006/relationships/oleObject" Target="../embeddings/oleObject9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7.e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96.bin"/><Relationship Id="rId5" Type="http://schemas.openxmlformats.org/officeDocument/2006/relationships/image" Target="../media/image66.emf"/><Relationship Id="rId4" Type="http://schemas.openxmlformats.org/officeDocument/2006/relationships/oleObject" Target="../embeddings/oleObject95.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8.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emf"/><Relationship Id="rId2" Type="http://schemas.openxmlformats.org/officeDocument/2006/relationships/slideLayout" Target="../slideLayouts/slideLayout1.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5.emf"/><Relationship Id="rId2" Type="http://schemas.openxmlformats.org/officeDocument/2006/relationships/slideLayout" Target="../slideLayouts/slideLayout1.xml"/><Relationship Id="rId16" Type="http://schemas.openxmlformats.org/officeDocument/2006/relationships/image" Target="../media/image7.emf"/><Relationship Id="rId1" Type="http://schemas.openxmlformats.org/officeDocument/2006/relationships/vmlDrawing" Target="../drawings/vmlDrawing2.vml"/><Relationship Id="rId6" Type="http://schemas.openxmlformats.org/officeDocument/2006/relationships/image" Target="../media/image2.e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11.bin"/><Relationship Id="rId1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20.bin"/><Relationship Id="rId18" Type="http://schemas.openxmlformats.org/officeDocument/2006/relationships/image" Target="../media/image8.e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emf"/><Relationship Id="rId17" Type="http://schemas.openxmlformats.org/officeDocument/2006/relationships/oleObject" Target="../embeddings/oleObject22.bin"/><Relationship Id="rId2" Type="http://schemas.openxmlformats.org/officeDocument/2006/relationships/slideLayout" Target="../slideLayouts/slideLayout1.xml"/><Relationship Id="rId16" Type="http://schemas.openxmlformats.org/officeDocument/2006/relationships/image" Target="../media/image7.emf"/><Relationship Id="rId1" Type="http://schemas.openxmlformats.org/officeDocument/2006/relationships/vmlDrawing" Target="../drawings/vmlDrawing3.vml"/><Relationship Id="rId6" Type="http://schemas.openxmlformats.org/officeDocument/2006/relationships/image" Target="../media/image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18.bin"/><Relationship Id="rId1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oleObject" Target="../embeddings/oleObject28.bin"/><Relationship Id="rId18" Type="http://schemas.openxmlformats.org/officeDocument/2006/relationships/image" Target="../media/image7.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emf"/><Relationship Id="rId17" Type="http://schemas.openxmlformats.org/officeDocument/2006/relationships/oleObject" Target="../embeddings/oleObject30.bin"/><Relationship Id="rId2" Type="http://schemas.openxmlformats.org/officeDocument/2006/relationships/slideLayout" Target="../slideLayouts/slideLayout1.xml"/><Relationship Id="rId16" Type="http://schemas.openxmlformats.org/officeDocument/2006/relationships/image" Target="../media/image6.emf"/><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emf"/><Relationship Id="rId4" Type="http://schemas.openxmlformats.org/officeDocument/2006/relationships/image" Target="../media/image9.emf"/><Relationship Id="rId9" Type="http://schemas.openxmlformats.org/officeDocument/2006/relationships/oleObject" Target="../embeddings/oleObject26.bin"/><Relationship Id="rId1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oleObject" Target="../embeddings/oleObject32.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Tree>
    <p:extLst>
      <p:ext uri="{BB962C8B-B14F-4D97-AF65-F5344CB8AC3E}">
        <p14:creationId xmlns:p14="http://schemas.microsoft.com/office/powerpoint/2010/main" val="268923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Rectangle 5"/>
          <p:cNvSpPr>
            <a:spLocks noChangeArrowheads="1"/>
          </p:cNvSpPr>
          <p:nvPr/>
        </p:nvSpPr>
        <p:spPr bwMode="auto">
          <a:xfrm rot="18709211">
            <a:off x="5783581" y="1735931"/>
            <a:ext cx="2023110" cy="182880"/>
          </a:xfrm>
          <a:prstGeom prst="rect">
            <a:avLst/>
          </a:prstGeom>
          <a:blipFill dpi="0" rotWithShape="0">
            <a:blip r:embed="rId4"/>
            <a:srcRect/>
            <a:tile tx="0" ty="0" sx="100000" sy="100000" flip="none" algn="tl"/>
          </a:blipFill>
          <a:ln w="25400">
            <a:solidFill>
              <a:schemeClr val="tx1"/>
            </a:solidFill>
            <a:miter lim="800000"/>
            <a:headEnd/>
            <a:tailEnd/>
          </a:ln>
        </p:spPr>
        <p:txBody>
          <a:bodyPr/>
          <a:lstStyle/>
          <a:p>
            <a:endParaRPr lang="en-US"/>
          </a:p>
        </p:txBody>
      </p:sp>
      <p:sp>
        <p:nvSpPr>
          <p:cNvPr id="13329" name="Rectangle 6"/>
          <p:cNvSpPr>
            <a:spLocks noChangeArrowheads="1"/>
          </p:cNvSpPr>
          <p:nvPr/>
        </p:nvSpPr>
        <p:spPr bwMode="auto">
          <a:xfrm>
            <a:off x="5646421" y="2457450"/>
            <a:ext cx="2103120" cy="228600"/>
          </a:xfrm>
          <a:prstGeom prst="rect">
            <a:avLst/>
          </a:prstGeom>
          <a:blipFill dpi="0" rotWithShape="0">
            <a:blip r:embed="rId4"/>
            <a:srcRect/>
            <a:tile tx="0" ty="0" sx="100000" sy="100000" flip="none" algn="tl"/>
          </a:blipFill>
          <a:ln w="25400">
            <a:solidFill>
              <a:schemeClr val="tx1"/>
            </a:solidFill>
            <a:miter lim="800000"/>
            <a:headEnd/>
            <a:tailEnd/>
          </a:ln>
        </p:spPr>
        <p:txBody>
          <a:bodyPr/>
          <a:lstStyle/>
          <a:p>
            <a:endParaRPr lang="en-US"/>
          </a:p>
        </p:txBody>
      </p:sp>
      <p:sp>
        <p:nvSpPr>
          <p:cNvPr id="13332" name="Line 9"/>
          <p:cNvSpPr>
            <a:spLocks noChangeShapeType="1"/>
          </p:cNvSpPr>
          <p:nvPr/>
        </p:nvSpPr>
        <p:spPr bwMode="auto">
          <a:xfrm flipH="1">
            <a:off x="7749541" y="2560320"/>
            <a:ext cx="24003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3" name="Line 10"/>
          <p:cNvSpPr>
            <a:spLocks noChangeShapeType="1"/>
          </p:cNvSpPr>
          <p:nvPr/>
        </p:nvSpPr>
        <p:spPr bwMode="auto">
          <a:xfrm flipH="1">
            <a:off x="8515351" y="2560320"/>
            <a:ext cx="24003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4" name="Line 11"/>
          <p:cNvSpPr>
            <a:spLocks noChangeShapeType="1"/>
          </p:cNvSpPr>
          <p:nvPr/>
        </p:nvSpPr>
        <p:spPr bwMode="auto">
          <a:xfrm rot="10800000">
            <a:off x="8001001" y="2571750"/>
            <a:ext cx="102870" cy="10287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5" name="Line 12"/>
          <p:cNvSpPr>
            <a:spLocks noChangeShapeType="1"/>
          </p:cNvSpPr>
          <p:nvPr/>
        </p:nvSpPr>
        <p:spPr bwMode="auto">
          <a:xfrm rot="10800000" flipH="1">
            <a:off x="8081011" y="2468880"/>
            <a:ext cx="158591" cy="20574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6" name="Line 13"/>
          <p:cNvSpPr>
            <a:spLocks noChangeShapeType="1"/>
          </p:cNvSpPr>
          <p:nvPr/>
        </p:nvSpPr>
        <p:spPr bwMode="auto">
          <a:xfrm rot="10800000">
            <a:off x="8241031" y="2480310"/>
            <a:ext cx="137160" cy="1828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7" name="Line 14"/>
          <p:cNvSpPr>
            <a:spLocks noChangeShapeType="1"/>
          </p:cNvSpPr>
          <p:nvPr/>
        </p:nvSpPr>
        <p:spPr bwMode="auto">
          <a:xfrm rot="10800000" flipH="1">
            <a:off x="8378191" y="2548890"/>
            <a:ext cx="125730" cy="13716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8" name="Rectangle 15"/>
          <p:cNvSpPr>
            <a:spLocks noChangeArrowheads="1"/>
          </p:cNvSpPr>
          <p:nvPr/>
        </p:nvSpPr>
        <p:spPr bwMode="auto">
          <a:xfrm>
            <a:off x="6743701" y="2045970"/>
            <a:ext cx="182880" cy="377190"/>
          </a:xfrm>
          <a:prstGeom prst="rect">
            <a:avLst/>
          </a:prstGeom>
          <a:blipFill dpi="0" rotWithShape="0">
            <a:blip r:embed="rId4"/>
            <a:srcRect/>
            <a:tile tx="0" ty="0" sx="100000" sy="100000" flip="none" algn="tl"/>
          </a:blipFill>
          <a:ln w="25400">
            <a:solidFill>
              <a:schemeClr val="tx1"/>
            </a:solidFill>
            <a:miter lim="800000"/>
            <a:headEnd/>
            <a:tailEnd/>
          </a:ln>
        </p:spPr>
        <p:txBody>
          <a:bodyPr/>
          <a:lstStyle/>
          <a:p>
            <a:endParaRPr lang="en-US"/>
          </a:p>
        </p:txBody>
      </p:sp>
      <p:sp>
        <p:nvSpPr>
          <p:cNvPr id="13339" name="Oval 16"/>
          <p:cNvSpPr>
            <a:spLocks noChangeArrowheads="1"/>
          </p:cNvSpPr>
          <p:nvPr/>
        </p:nvSpPr>
        <p:spPr bwMode="auto">
          <a:xfrm>
            <a:off x="6526531" y="2297430"/>
            <a:ext cx="617220" cy="617220"/>
          </a:xfrm>
          <a:prstGeom prst="ellipse">
            <a:avLst/>
          </a:pr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13324" name="Oval 19"/>
          <p:cNvSpPr>
            <a:spLocks noChangeArrowheads="1"/>
          </p:cNvSpPr>
          <p:nvPr/>
        </p:nvSpPr>
        <p:spPr bwMode="auto">
          <a:xfrm>
            <a:off x="7486651" y="914400"/>
            <a:ext cx="137160" cy="137160"/>
          </a:xfrm>
          <a:prstGeom prst="ellipse">
            <a:avLst/>
          </a:pr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13325" name="Line 20"/>
          <p:cNvSpPr>
            <a:spLocks noChangeShapeType="1"/>
          </p:cNvSpPr>
          <p:nvPr/>
        </p:nvSpPr>
        <p:spPr bwMode="auto">
          <a:xfrm flipH="1">
            <a:off x="7646671" y="194310"/>
            <a:ext cx="697230" cy="708660"/>
          </a:xfrm>
          <a:prstGeom prst="line">
            <a:avLst/>
          </a:prstGeom>
          <a:noFill/>
          <a:ln w="38100">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13318" name="Rectangle 26"/>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2296" tIns="41148" rIns="82296" bIns="41148" anchor="ctr"/>
          <a:lstStyle/>
          <a:p>
            <a:endParaRPr lang="en-US"/>
          </a:p>
        </p:txBody>
      </p:sp>
      <p:sp>
        <p:nvSpPr>
          <p:cNvPr id="13319" name="Text Box 27"/>
          <p:cNvSpPr txBox="1">
            <a:spLocks/>
          </p:cNvSpPr>
          <p:nvPr/>
        </p:nvSpPr>
        <p:spPr bwMode="auto">
          <a:xfrm>
            <a:off x="8488204" y="6342222"/>
            <a:ext cx="383788"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r>
              <a:rPr lang="en-US" sz="1100" dirty="0"/>
              <a:t>44.)</a:t>
            </a:r>
          </a:p>
        </p:txBody>
      </p:sp>
      <p:graphicFrame>
        <p:nvGraphicFramePr>
          <p:cNvPr id="13320" name="Object 2"/>
          <p:cNvGraphicFramePr>
            <a:graphicFrameLocks noChangeAspect="1"/>
          </p:cNvGraphicFramePr>
          <p:nvPr/>
        </p:nvGraphicFramePr>
        <p:xfrm>
          <a:off x="7264400" y="1670050"/>
          <a:ext cx="736600" cy="311150"/>
        </p:xfrm>
        <a:graphic>
          <a:graphicData uri="http://schemas.openxmlformats.org/presentationml/2006/ole">
            <mc:AlternateContent xmlns:mc="http://schemas.openxmlformats.org/markup-compatibility/2006">
              <mc:Choice xmlns:v="urn:schemas-microsoft-com:vml" Requires="v">
                <p:oleObj spid="_x0000_s13383" name="Equation" r:id="rId5" imgW="482600" imgH="203200" progId="Equation.DSMT4">
                  <p:embed/>
                </p:oleObj>
              </mc:Choice>
              <mc:Fallback>
                <p:oleObj name="Equation" r:id="rId5" imgW="482600" imgH="203200" progId="Equation.DSMT4">
                  <p:embed/>
                  <p:pic>
                    <p:nvPicPr>
                      <p:cNvPr id="13320" name="Object 2"/>
                      <p:cNvPicPr>
                        <a:picLocks noChangeAspect="1" noChangeArrowheads="1"/>
                      </p:cNvPicPr>
                      <p:nvPr/>
                    </p:nvPicPr>
                    <p:blipFill>
                      <a:blip r:embed="rId6"/>
                      <a:srcRect/>
                      <a:stretch>
                        <a:fillRect/>
                      </a:stretch>
                    </p:blipFill>
                    <p:spPr bwMode="auto">
                      <a:xfrm>
                        <a:off x="7264400" y="1670050"/>
                        <a:ext cx="736600" cy="311150"/>
                      </a:xfrm>
                      <a:prstGeom prst="rect">
                        <a:avLst/>
                      </a:prstGeom>
                      <a:noFill/>
                      <a:ln>
                        <a:noFill/>
                      </a:ln>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Freeform 1"/>
          <p:cNvSpPr/>
          <p:nvPr/>
        </p:nvSpPr>
        <p:spPr>
          <a:xfrm>
            <a:off x="6997700" y="1765300"/>
            <a:ext cx="406400" cy="673100"/>
          </a:xfrm>
          <a:custGeom>
            <a:avLst/>
            <a:gdLst>
              <a:gd name="connsiteX0" fmla="*/ 0 w 406400"/>
              <a:gd name="connsiteY0" fmla="*/ 0 h 673100"/>
              <a:gd name="connsiteX1" fmla="*/ 304800 w 406400"/>
              <a:gd name="connsiteY1" fmla="*/ 317500 h 673100"/>
              <a:gd name="connsiteX2" fmla="*/ 406400 w 406400"/>
              <a:gd name="connsiteY2" fmla="*/ 673100 h 673100"/>
            </a:gdLst>
            <a:ahLst/>
            <a:cxnLst>
              <a:cxn ang="0">
                <a:pos x="connsiteX0" y="connsiteY0"/>
              </a:cxn>
              <a:cxn ang="0">
                <a:pos x="connsiteX1" y="connsiteY1"/>
              </a:cxn>
              <a:cxn ang="0">
                <a:pos x="connsiteX2" y="connsiteY2"/>
              </a:cxn>
            </a:cxnLst>
            <a:rect l="l" t="t" r="r" b="b"/>
            <a:pathLst>
              <a:path w="406400" h="673100">
                <a:moveTo>
                  <a:pt x="0" y="0"/>
                </a:moveTo>
                <a:cubicBezTo>
                  <a:pt x="118533" y="102658"/>
                  <a:pt x="237067" y="205317"/>
                  <a:pt x="304800" y="317500"/>
                </a:cubicBezTo>
                <a:cubicBezTo>
                  <a:pt x="372533" y="429683"/>
                  <a:pt x="406400" y="673100"/>
                  <a:pt x="406400" y="6731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0" name="Object 2"/>
          <p:cNvGraphicFramePr>
            <a:graphicFrameLocks noChangeAspect="1"/>
          </p:cNvGraphicFramePr>
          <p:nvPr/>
        </p:nvGraphicFramePr>
        <p:xfrm>
          <a:off x="4685972" y="2033270"/>
          <a:ext cx="1492250" cy="349250"/>
        </p:xfrm>
        <a:graphic>
          <a:graphicData uri="http://schemas.openxmlformats.org/presentationml/2006/ole">
            <mc:AlternateContent xmlns:mc="http://schemas.openxmlformats.org/markup-compatibility/2006">
              <mc:Choice xmlns:v="urn:schemas-microsoft-com:vml" Requires="v">
                <p:oleObj spid="_x0000_s13384" name="Equation" r:id="rId7" imgW="977900" imgH="228600" progId="Equation.DSMT4">
                  <p:embed/>
                </p:oleObj>
              </mc:Choice>
              <mc:Fallback>
                <p:oleObj name="Equation" r:id="rId7" imgW="977900" imgH="228600" progId="Equation.DSMT4">
                  <p:embed/>
                  <p:pic>
                    <p:nvPicPr>
                      <p:cNvPr id="30" name="Object 2"/>
                      <p:cNvPicPr>
                        <a:picLocks noChangeAspect="1" noChangeArrowheads="1"/>
                      </p:cNvPicPr>
                      <p:nvPr/>
                    </p:nvPicPr>
                    <p:blipFill>
                      <a:blip r:embed="rId8"/>
                      <a:srcRect/>
                      <a:stretch>
                        <a:fillRect/>
                      </a:stretch>
                    </p:blipFill>
                    <p:spPr bwMode="auto">
                      <a:xfrm>
                        <a:off x="4685972" y="2033270"/>
                        <a:ext cx="1492250" cy="349250"/>
                      </a:xfrm>
                      <a:prstGeom prst="rect">
                        <a:avLst/>
                      </a:prstGeom>
                      <a:noFill/>
                      <a:ln>
                        <a:noFill/>
                      </a:ln>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 name="Object 2"/>
          <p:cNvGraphicFramePr>
            <a:graphicFrameLocks noChangeAspect="1"/>
          </p:cNvGraphicFramePr>
          <p:nvPr/>
        </p:nvGraphicFramePr>
        <p:xfrm>
          <a:off x="5949950" y="758825"/>
          <a:ext cx="1414463" cy="311150"/>
        </p:xfrm>
        <a:graphic>
          <a:graphicData uri="http://schemas.openxmlformats.org/presentationml/2006/ole">
            <mc:AlternateContent xmlns:mc="http://schemas.openxmlformats.org/markup-compatibility/2006">
              <mc:Choice xmlns:v="urn:schemas-microsoft-com:vml" Requires="v">
                <p:oleObj spid="_x0000_s13385" name="Equation" r:id="rId9" imgW="927100" imgH="203200" progId="Equation.DSMT4">
                  <p:embed/>
                </p:oleObj>
              </mc:Choice>
              <mc:Fallback>
                <p:oleObj name="Equation" r:id="rId9" imgW="927100" imgH="203200" progId="Equation.DSMT4">
                  <p:embed/>
                  <p:pic>
                    <p:nvPicPr>
                      <p:cNvPr id="31" name="Object 2"/>
                      <p:cNvPicPr>
                        <a:picLocks noChangeAspect="1" noChangeArrowheads="1"/>
                      </p:cNvPicPr>
                      <p:nvPr/>
                    </p:nvPicPr>
                    <p:blipFill>
                      <a:blip r:embed="rId10"/>
                      <a:srcRect/>
                      <a:stretch>
                        <a:fillRect/>
                      </a:stretch>
                    </p:blipFill>
                    <p:spPr bwMode="auto">
                      <a:xfrm>
                        <a:off x="5949950" y="758825"/>
                        <a:ext cx="1414463" cy="311150"/>
                      </a:xfrm>
                      <a:prstGeom prst="rect">
                        <a:avLst/>
                      </a:prstGeom>
                      <a:noFill/>
                      <a:ln>
                        <a:noFill/>
                      </a:ln>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2" name="Object 2"/>
          <p:cNvGraphicFramePr>
            <a:graphicFrameLocks noChangeAspect="1"/>
          </p:cNvGraphicFramePr>
          <p:nvPr/>
        </p:nvGraphicFramePr>
        <p:xfrm>
          <a:off x="7704137" y="740410"/>
          <a:ext cx="1414463" cy="311150"/>
        </p:xfrm>
        <a:graphic>
          <a:graphicData uri="http://schemas.openxmlformats.org/presentationml/2006/ole">
            <mc:AlternateContent xmlns:mc="http://schemas.openxmlformats.org/markup-compatibility/2006">
              <mc:Choice xmlns:v="urn:schemas-microsoft-com:vml" Requires="v">
                <p:oleObj spid="_x0000_s13386" name="Equation" r:id="rId11" imgW="927100" imgH="203200" progId="Equation.DSMT4">
                  <p:embed/>
                </p:oleObj>
              </mc:Choice>
              <mc:Fallback>
                <p:oleObj name="Equation" r:id="rId11" imgW="927100" imgH="203200" progId="Equation.DSMT4">
                  <p:embed/>
                  <p:pic>
                    <p:nvPicPr>
                      <p:cNvPr id="32" name="Object 2"/>
                      <p:cNvPicPr>
                        <a:picLocks noChangeAspect="1" noChangeArrowheads="1"/>
                      </p:cNvPicPr>
                      <p:nvPr/>
                    </p:nvPicPr>
                    <p:blipFill>
                      <a:blip r:embed="rId12"/>
                      <a:srcRect/>
                      <a:stretch>
                        <a:fillRect/>
                      </a:stretch>
                    </p:blipFill>
                    <p:spPr bwMode="auto">
                      <a:xfrm>
                        <a:off x="7704137" y="740410"/>
                        <a:ext cx="1414463" cy="311150"/>
                      </a:xfrm>
                      <a:prstGeom prst="rect">
                        <a:avLst/>
                      </a:prstGeom>
                      <a:noFill/>
                      <a:ln>
                        <a:noFill/>
                      </a:ln>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3" name="Object 2"/>
          <p:cNvGraphicFramePr>
            <a:graphicFrameLocks noChangeAspect="1"/>
          </p:cNvGraphicFramePr>
          <p:nvPr/>
        </p:nvGraphicFramePr>
        <p:xfrm>
          <a:off x="7339331" y="2632710"/>
          <a:ext cx="1416050" cy="292100"/>
        </p:xfrm>
        <a:graphic>
          <a:graphicData uri="http://schemas.openxmlformats.org/presentationml/2006/ole">
            <mc:AlternateContent xmlns:mc="http://schemas.openxmlformats.org/markup-compatibility/2006">
              <mc:Choice xmlns:v="urn:schemas-microsoft-com:vml" Requires="v">
                <p:oleObj spid="_x0000_s13387" name="Equation" r:id="rId13" imgW="927100" imgH="190500" progId="Equation.DSMT4">
                  <p:embed/>
                </p:oleObj>
              </mc:Choice>
              <mc:Fallback>
                <p:oleObj name="Equation" r:id="rId13" imgW="927100" imgH="190500" progId="Equation.DSMT4">
                  <p:embed/>
                  <p:pic>
                    <p:nvPicPr>
                      <p:cNvPr id="33" name="Object 2"/>
                      <p:cNvPicPr>
                        <a:picLocks noChangeAspect="1" noChangeArrowheads="1"/>
                      </p:cNvPicPr>
                      <p:nvPr/>
                    </p:nvPicPr>
                    <p:blipFill>
                      <a:blip r:embed="rId14"/>
                      <a:srcRect/>
                      <a:stretch>
                        <a:fillRect/>
                      </a:stretch>
                    </p:blipFill>
                    <p:spPr bwMode="auto">
                      <a:xfrm>
                        <a:off x="7339331" y="2632710"/>
                        <a:ext cx="1416050" cy="292100"/>
                      </a:xfrm>
                      <a:prstGeom prst="rect">
                        <a:avLst/>
                      </a:prstGeom>
                      <a:noFill/>
                      <a:ln>
                        <a:noFill/>
                      </a:ln>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4" name="TextBox 33"/>
          <p:cNvSpPr txBox="1"/>
          <p:nvPr/>
        </p:nvSpPr>
        <p:spPr>
          <a:xfrm>
            <a:off x="162879" y="326957"/>
            <a:ext cx="4713921" cy="1138773"/>
          </a:xfrm>
          <a:prstGeom prst="rect">
            <a:avLst/>
          </a:prstGeom>
          <a:noFill/>
        </p:spPr>
        <p:txBody>
          <a:bodyPr wrap="square" rtlCol="0">
            <a:spAutoFit/>
          </a:bodyPr>
          <a:lstStyle/>
          <a:p>
            <a:r>
              <a:rPr lang="en-US" sz="2800" dirty="0">
                <a:solidFill>
                  <a:srgbClr val="FF0000"/>
                </a:solidFill>
                <a:latin typeface="Apple Chancery"/>
                <a:cs typeface="Apple Chancery"/>
              </a:rPr>
              <a:t>There is the cannon problem </a:t>
            </a:r>
            <a:r>
              <a:rPr lang="en-US" sz="2000" dirty="0">
                <a:solidFill>
                  <a:srgbClr val="000000"/>
                </a:solidFill>
                <a:latin typeface="Times New Roman"/>
                <a:cs typeface="Times New Roman"/>
              </a:rPr>
              <a:t>in which you want to determine how much the spring expands after the cannon is fired.  </a:t>
            </a:r>
            <a:endParaRPr lang="en-US" sz="2400" dirty="0">
              <a:solidFill>
                <a:srgbClr val="0000FF"/>
              </a:solidFill>
              <a:latin typeface="Apple Chancery"/>
              <a:cs typeface="Apple Chancery"/>
            </a:endParaRPr>
          </a:p>
        </p:txBody>
      </p:sp>
      <p:sp>
        <p:nvSpPr>
          <p:cNvPr id="35" name="TextBox 34"/>
          <p:cNvSpPr txBox="1"/>
          <p:nvPr/>
        </p:nvSpPr>
        <p:spPr>
          <a:xfrm>
            <a:off x="512911" y="1544657"/>
            <a:ext cx="4363889" cy="1631216"/>
          </a:xfrm>
          <a:prstGeom prst="rect">
            <a:avLst/>
          </a:prstGeom>
          <a:noFill/>
        </p:spPr>
        <p:txBody>
          <a:bodyPr wrap="square" rtlCol="0">
            <a:spAutoFit/>
          </a:bodyPr>
          <a:lstStyle/>
          <a:p>
            <a:r>
              <a:rPr lang="en-US" sz="2000" dirty="0">
                <a:solidFill>
                  <a:srgbClr val="FF0000"/>
                </a:solidFill>
                <a:latin typeface="Apple Chancery"/>
                <a:cs typeface="Apple Chancery"/>
              </a:rPr>
              <a:t>Here, </a:t>
            </a:r>
            <a:r>
              <a:rPr lang="en-US" sz="2000" dirty="0">
                <a:solidFill>
                  <a:srgbClr val="0000FF"/>
                </a:solidFill>
                <a:latin typeface="Times New Roman"/>
                <a:cs typeface="Times New Roman"/>
              </a:rPr>
              <a:t>momentum </a:t>
            </a:r>
            <a:r>
              <a:rPr lang="en-US" sz="2000" dirty="0">
                <a:latin typeface="Times New Roman"/>
                <a:cs typeface="Times New Roman"/>
              </a:rPr>
              <a:t>in the </a:t>
            </a:r>
            <a:r>
              <a:rPr lang="en-US" sz="2000" i="1" dirty="0">
                <a:solidFill>
                  <a:srgbClr val="FF0000"/>
                </a:solidFill>
                <a:latin typeface="Times New Roman"/>
                <a:cs typeface="Times New Roman"/>
              </a:rPr>
              <a:t>y-direction </a:t>
            </a:r>
            <a:r>
              <a:rPr lang="en-US" sz="2000" dirty="0">
                <a:solidFill>
                  <a:srgbClr val="000000"/>
                </a:solidFill>
                <a:latin typeface="Times New Roman"/>
                <a:cs typeface="Times New Roman"/>
              </a:rPr>
              <a:t>is </a:t>
            </a:r>
            <a:r>
              <a:rPr lang="en-US" sz="2000" dirty="0">
                <a:solidFill>
                  <a:srgbClr val="FF0000"/>
                </a:solidFill>
                <a:latin typeface="Times New Roman"/>
                <a:cs typeface="Times New Roman"/>
              </a:rPr>
              <a:t>NOT conserved </a:t>
            </a:r>
            <a:r>
              <a:rPr lang="en-US" sz="2000" dirty="0">
                <a:solidFill>
                  <a:srgbClr val="000000"/>
                </a:solidFill>
                <a:latin typeface="Times New Roman"/>
                <a:cs typeface="Times New Roman"/>
              </a:rPr>
              <a:t>during the firing </a:t>
            </a:r>
            <a:r>
              <a:rPr lang="en-US" sz="2000" dirty="0">
                <a:solidFill>
                  <a:srgbClr val="0000FF"/>
                </a:solidFill>
                <a:latin typeface="Times New Roman"/>
                <a:cs typeface="Times New Roman"/>
              </a:rPr>
              <a:t>(</a:t>
            </a:r>
            <a:r>
              <a:rPr lang="en-US" sz="2000" i="1" dirty="0">
                <a:solidFill>
                  <a:srgbClr val="0000FF"/>
                </a:solidFill>
                <a:latin typeface="Times New Roman"/>
                <a:cs typeface="Times New Roman"/>
              </a:rPr>
              <a:t>nothing moving </a:t>
            </a:r>
            <a:r>
              <a:rPr lang="en-US" sz="2000" dirty="0">
                <a:solidFill>
                  <a:srgbClr val="000000"/>
                </a:solidFill>
                <a:latin typeface="Times New Roman"/>
                <a:cs typeface="Times New Roman"/>
              </a:rPr>
              <a:t>in the </a:t>
            </a:r>
            <a:r>
              <a:rPr lang="en-US" sz="2000" dirty="0">
                <a:solidFill>
                  <a:srgbClr val="0000FF"/>
                </a:solidFill>
                <a:latin typeface="Times New Roman"/>
                <a:cs typeface="Times New Roman"/>
              </a:rPr>
              <a:t>y-direction </a:t>
            </a:r>
            <a:r>
              <a:rPr lang="en-US" sz="2000" dirty="0">
                <a:solidFill>
                  <a:srgbClr val="000000"/>
                </a:solidFill>
                <a:latin typeface="Times New Roman"/>
                <a:cs typeface="Times New Roman"/>
              </a:rPr>
              <a:t>to start with, </a:t>
            </a:r>
            <a:r>
              <a:rPr lang="en-US" sz="2000" dirty="0">
                <a:solidFill>
                  <a:srgbClr val="0000FF"/>
                </a:solidFill>
                <a:latin typeface="Times New Roman"/>
                <a:cs typeface="Times New Roman"/>
              </a:rPr>
              <a:t>then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shell </a:t>
            </a:r>
            <a:r>
              <a:rPr lang="en-US" sz="2000" i="1" dirty="0">
                <a:solidFill>
                  <a:srgbClr val="0000FF"/>
                </a:solidFill>
                <a:latin typeface="Times New Roman"/>
                <a:cs typeface="Times New Roman"/>
              </a:rPr>
              <a:t>is</a:t>
            </a:r>
            <a:r>
              <a:rPr lang="en-US" sz="2000" dirty="0">
                <a:solidFill>
                  <a:srgbClr val="0000FF"/>
                </a:solidFill>
                <a:latin typeface="Times New Roman"/>
                <a:cs typeface="Times New Roman"/>
              </a:rPr>
              <a:t> moving with velocity component </a:t>
            </a:r>
            <a:r>
              <a:rPr lang="en-US" sz="2000" dirty="0">
                <a:solidFill>
                  <a:srgbClr val="000000"/>
                </a:solidFill>
                <a:latin typeface="Times New Roman"/>
                <a:cs typeface="Times New Roman"/>
              </a:rPr>
              <a:t>in the </a:t>
            </a:r>
            <a:r>
              <a:rPr lang="en-US" sz="2000" dirty="0">
                <a:solidFill>
                  <a:srgbClr val="0000FF"/>
                </a:solidFill>
                <a:latin typeface="Times New Roman"/>
                <a:cs typeface="Times New Roman"/>
              </a:rPr>
              <a:t>y-direction).</a:t>
            </a:r>
            <a:endParaRPr lang="en-US" sz="2400" dirty="0">
              <a:solidFill>
                <a:srgbClr val="0000FF"/>
              </a:solidFill>
              <a:latin typeface="Apple Chancery"/>
              <a:cs typeface="Apple Chancery"/>
            </a:endParaRPr>
          </a:p>
        </p:txBody>
      </p:sp>
      <p:sp>
        <p:nvSpPr>
          <p:cNvPr id="36" name="TextBox 35"/>
          <p:cNvSpPr txBox="1"/>
          <p:nvPr/>
        </p:nvSpPr>
        <p:spPr>
          <a:xfrm>
            <a:off x="513271" y="3248997"/>
            <a:ext cx="8288189" cy="1323439"/>
          </a:xfrm>
          <a:prstGeom prst="rect">
            <a:avLst/>
          </a:prstGeom>
          <a:noFill/>
        </p:spPr>
        <p:txBody>
          <a:bodyPr wrap="square" rtlCol="0">
            <a:spAutoFit/>
          </a:bodyPr>
          <a:lstStyle/>
          <a:p>
            <a:r>
              <a:rPr lang="en-US" sz="2000" dirty="0">
                <a:solidFill>
                  <a:srgbClr val="000000"/>
                </a:solidFill>
                <a:latin typeface="Times New Roman"/>
                <a:cs typeface="Times New Roman"/>
              </a:rPr>
              <a:t>There are </a:t>
            </a:r>
            <a:r>
              <a:rPr lang="en-US" sz="2000" dirty="0">
                <a:solidFill>
                  <a:srgbClr val="FF0000"/>
                </a:solidFill>
                <a:latin typeface="Times New Roman"/>
                <a:cs typeface="Times New Roman"/>
              </a:rPr>
              <a:t>no external forces </a:t>
            </a:r>
            <a:r>
              <a:rPr lang="en-US" sz="2000" dirty="0">
                <a:solidFill>
                  <a:srgbClr val="000000"/>
                </a:solidFill>
                <a:latin typeface="Times New Roman"/>
                <a:cs typeface="Times New Roman"/>
              </a:rPr>
              <a:t>(hence impulses) </a:t>
            </a:r>
            <a:r>
              <a:rPr lang="en-US" sz="2000" dirty="0">
                <a:solidFill>
                  <a:srgbClr val="FF0000"/>
                </a:solidFill>
                <a:latin typeface="Times New Roman"/>
                <a:cs typeface="Times New Roman"/>
              </a:rPr>
              <a:t>in the x-direction </a:t>
            </a:r>
            <a:r>
              <a:rPr lang="en-US" sz="2000" i="1" dirty="0">
                <a:solidFill>
                  <a:srgbClr val="FF0000"/>
                </a:solidFill>
                <a:latin typeface="Times New Roman"/>
                <a:cs typeface="Times New Roman"/>
              </a:rPr>
              <a:t>during firing</a:t>
            </a:r>
            <a:r>
              <a:rPr lang="en-US" sz="2000" dirty="0">
                <a:solidFill>
                  <a:srgbClr val="000000"/>
                </a:solidFill>
                <a:latin typeface="Times New Roman"/>
                <a:cs typeface="Times New Roman"/>
              </a:rPr>
              <a:t>, so </a:t>
            </a:r>
            <a:r>
              <a:rPr lang="en-US" sz="2000" dirty="0">
                <a:solidFill>
                  <a:srgbClr val="0000FF"/>
                </a:solidFill>
                <a:latin typeface="Times New Roman"/>
                <a:cs typeface="Times New Roman"/>
              </a:rPr>
              <a:t>momentum of the gun/shell system </a:t>
            </a:r>
            <a:r>
              <a:rPr lang="en-US" sz="2000" i="1" dirty="0">
                <a:solidFill>
                  <a:srgbClr val="0000FF"/>
                </a:solidFill>
                <a:latin typeface="Times New Roman"/>
                <a:cs typeface="Times New Roman"/>
              </a:rPr>
              <a:t>is </a:t>
            </a:r>
            <a:r>
              <a:rPr lang="en-US" sz="2000" dirty="0">
                <a:solidFill>
                  <a:srgbClr val="0000FF"/>
                </a:solidFill>
                <a:latin typeface="Times New Roman"/>
                <a:cs typeface="Times New Roman"/>
              </a:rPr>
              <a:t>conserved in the </a:t>
            </a:r>
            <a:r>
              <a:rPr lang="en-US" sz="2000" i="1" dirty="0">
                <a:solidFill>
                  <a:srgbClr val="0000FF"/>
                </a:solidFill>
                <a:latin typeface="Times New Roman"/>
                <a:cs typeface="Times New Roman"/>
              </a:rPr>
              <a:t>x-direction</a:t>
            </a:r>
            <a:r>
              <a:rPr lang="en-US" sz="2000" dirty="0">
                <a:solidFill>
                  <a:srgbClr val="000000"/>
                </a:solidFill>
                <a:latin typeface="Times New Roman"/>
                <a:cs typeface="Times New Roman"/>
              </a:rPr>
              <a:t> (it is assumed that the spring does not compress much during the firing, so it does not provide an external impulse in the x-direction during firing).</a:t>
            </a:r>
            <a:endParaRPr lang="en-US" sz="2400" dirty="0">
              <a:solidFill>
                <a:srgbClr val="0000FF"/>
              </a:solidFill>
              <a:latin typeface="Apple Chancery"/>
              <a:cs typeface="Apple Chancery"/>
            </a:endParaRPr>
          </a:p>
        </p:txBody>
      </p:sp>
      <p:sp>
        <p:nvSpPr>
          <p:cNvPr id="37" name="TextBox 36"/>
          <p:cNvSpPr txBox="1"/>
          <p:nvPr/>
        </p:nvSpPr>
        <p:spPr>
          <a:xfrm>
            <a:off x="517992" y="5041879"/>
            <a:ext cx="8288189" cy="1015663"/>
          </a:xfrm>
          <a:prstGeom prst="rect">
            <a:avLst/>
          </a:prstGeom>
          <a:noFill/>
        </p:spPr>
        <p:txBody>
          <a:bodyPr wrap="square" rtlCol="0">
            <a:spAutoFit/>
          </a:bodyPr>
          <a:lstStyle/>
          <a:p>
            <a:r>
              <a:rPr lang="en-US" sz="2000" dirty="0">
                <a:solidFill>
                  <a:srgbClr val="FF0000"/>
                </a:solidFill>
                <a:latin typeface="Times New Roman"/>
                <a:cs typeface="Times New Roman"/>
              </a:rPr>
              <a:t>After firing</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recoil velocity </a:t>
            </a:r>
            <a:r>
              <a:rPr lang="en-US" sz="2000" i="1" dirty="0">
                <a:solidFill>
                  <a:srgbClr val="0000FF"/>
                </a:solidFill>
                <a:latin typeface="Times New Roman"/>
                <a:cs typeface="Times New Roman"/>
              </a:rPr>
              <a:t>V</a:t>
            </a:r>
            <a:r>
              <a:rPr lang="en-US" sz="2000" dirty="0">
                <a:solidFill>
                  <a:srgbClr val="0000FF"/>
                </a:solidFill>
                <a:latin typeface="Times New Roman"/>
                <a:cs typeface="Times New Roman"/>
              </a:rPr>
              <a:t> provides </a:t>
            </a:r>
            <a:r>
              <a:rPr lang="en-US" sz="2000" dirty="0">
                <a:solidFill>
                  <a:srgbClr val="FF0000"/>
                </a:solidFill>
                <a:latin typeface="Times New Roman"/>
                <a:cs typeface="Times New Roman"/>
              </a:rPr>
              <a:t>KE </a:t>
            </a:r>
            <a:r>
              <a:rPr lang="en-US" sz="2000" i="1" dirty="0">
                <a:solidFill>
                  <a:srgbClr val="FF0000"/>
                </a:solidFill>
                <a:latin typeface="Times New Roman"/>
                <a:cs typeface="Times New Roman"/>
              </a:rPr>
              <a:t>to the cannon </a:t>
            </a:r>
            <a:r>
              <a:rPr lang="en-US" sz="2000" dirty="0">
                <a:solidFill>
                  <a:srgbClr val="000000"/>
                </a:solidFill>
                <a:latin typeface="Times New Roman"/>
                <a:cs typeface="Times New Roman"/>
              </a:rPr>
              <a:t>which </a:t>
            </a:r>
            <a:r>
              <a:rPr lang="en-US" sz="2000" dirty="0">
                <a:solidFill>
                  <a:srgbClr val="FF0000"/>
                </a:solidFill>
                <a:latin typeface="Times New Roman"/>
                <a:cs typeface="Times New Roman"/>
              </a:rPr>
              <a:t>turns into spring potential energy </a:t>
            </a:r>
            <a:r>
              <a:rPr lang="en-US" sz="2000" dirty="0">
                <a:solidFill>
                  <a:srgbClr val="000000"/>
                </a:solidFill>
                <a:latin typeface="Times New Roman"/>
                <a:cs typeface="Times New Roman"/>
              </a:rPr>
              <a:t>as </a:t>
            </a:r>
            <a:r>
              <a:rPr lang="en-US" sz="2000" dirty="0">
                <a:solidFill>
                  <a:srgbClr val="0000FF"/>
                </a:solidFill>
                <a:latin typeface="Times New Roman"/>
                <a:cs typeface="Times New Roman"/>
              </a:rPr>
              <a:t>energy associated with cannon (EXCLUDING the cannon ball) </a:t>
            </a:r>
            <a:r>
              <a:rPr lang="en-US" sz="2000" i="1" dirty="0">
                <a:solidFill>
                  <a:srgbClr val="0000FF"/>
                </a:solidFill>
                <a:latin typeface="Times New Roman"/>
                <a:cs typeface="Times New Roman"/>
              </a:rPr>
              <a:t>is </a:t>
            </a:r>
            <a:r>
              <a:rPr lang="en-US" sz="2000" dirty="0">
                <a:solidFill>
                  <a:srgbClr val="0000FF"/>
                </a:solidFill>
                <a:latin typeface="Times New Roman"/>
                <a:cs typeface="Times New Roman"/>
              </a:rPr>
              <a:t>conserved </a:t>
            </a:r>
            <a:r>
              <a:rPr lang="en-US" sz="2000" i="1" dirty="0">
                <a:solidFill>
                  <a:srgbClr val="0000FF"/>
                </a:solidFill>
                <a:latin typeface="Times New Roman"/>
                <a:cs typeface="Times New Roman"/>
              </a:rPr>
              <a:t>after </a:t>
            </a:r>
            <a:r>
              <a:rPr lang="en-US" sz="2000" dirty="0">
                <a:solidFill>
                  <a:srgbClr val="0000FF"/>
                </a:solidFill>
                <a:latin typeface="Times New Roman"/>
                <a:cs typeface="Times New Roman"/>
              </a:rPr>
              <a:t>the firing</a:t>
            </a:r>
            <a:r>
              <a:rPr lang="en-US" sz="2000" dirty="0">
                <a:solidFill>
                  <a:srgbClr val="000000"/>
                </a:solidFill>
                <a:latin typeface="Times New Roman"/>
                <a:cs typeface="Times New Roman"/>
              </a:rPr>
              <a:t>.</a:t>
            </a:r>
            <a:endParaRPr lang="en-US" sz="2400" dirty="0">
              <a:solidFill>
                <a:srgbClr val="0000FF"/>
              </a:solidFill>
              <a:latin typeface="Apple Chancery"/>
              <a:cs typeface="Apple Chancery"/>
            </a:endParaRPr>
          </a:p>
        </p:txBody>
      </p:sp>
      <p:sp>
        <p:nvSpPr>
          <p:cNvPr id="38" name="Rectangle 37"/>
          <p:cNvSpPr/>
          <p:nvPr/>
        </p:nvSpPr>
        <p:spPr>
          <a:xfrm>
            <a:off x="5245100" y="2924810"/>
            <a:ext cx="3626892" cy="195298"/>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8768081" y="1864332"/>
            <a:ext cx="103024" cy="1061775"/>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Object 2"/>
          <p:cNvGraphicFramePr>
            <a:graphicFrameLocks noChangeAspect="1"/>
          </p:cNvGraphicFramePr>
          <p:nvPr/>
        </p:nvGraphicFramePr>
        <p:xfrm>
          <a:off x="3201689" y="4572436"/>
          <a:ext cx="2968566" cy="403751"/>
        </p:xfrm>
        <a:graphic>
          <a:graphicData uri="http://schemas.openxmlformats.org/presentationml/2006/ole">
            <mc:AlternateContent xmlns:mc="http://schemas.openxmlformats.org/markup-compatibility/2006">
              <mc:Choice xmlns:v="urn:schemas-microsoft-com:vml" Requires="v">
                <p:oleObj spid="_x0000_s13388" name="Equation" r:id="rId15" imgW="1866900" imgH="254000" progId="Equation.DSMT4">
                  <p:embed/>
                </p:oleObj>
              </mc:Choice>
              <mc:Fallback>
                <p:oleObj name="Equation" r:id="rId15" imgW="1866900" imgH="254000" progId="Equation.DSMT4">
                  <p:embed/>
                  <p:pic>
                    <p:nvPicPr>
                      <p:cNvPr id="28" name="Object 2"/>
                      <p:cNvPicPr>
                        <a:picLocks noChangeAspect="1" noChangeArrowheads="1"/>
                      </p:cNvPicPr>
                      <p:nvPr/>
                    </p:nvPicPr>
                    <p:blipFill>
                      <a:blip r:embed="rId16"/>
                      <a:srcRect/>
                      <a:stretch>
                        <a:fillRect/>
                      </a:stretch>
                    </p:blipFill>
                    <p:spPr bwMode="auto">
                      <a:xfrm>
                        <a:off x="3201689" y="4572436"/>
                        <a:ext cx="2968566" cy="403751"/>
                      </a:xfrm>
                      <a:prstGeom prst="rect">
                        <a:avLst/>
                      </a:prstGeom>
                      <a:noFill/>
                      <a:ln>
                        <a:noFill/>
                      </a:ln>
                      <a:effectLst/>
                    </p:spPr>
                  </p:pic>
                </p:oleObj>
              </mc:Fallback>
            </mc:AlternateContent>
          </a:graphicData>
        </a:graphic>
      </p:graphicFrame>
      <p:graphicFrame>
        <p:nvGraphicFramePr>
          <p:cNvPr id="40" name="Object 2"/>
          <p:cNvGraphicFramePr>
            <a:graphicFrameLocks noChangeAspect="1"/>
          </p:cNvGraphicFramePr>
          <p:nvPr/>
        </p:nvGraphicFramePr>
        <p:xfrm>
          <a:off x="3677921" y="6057542"/>
          <a:ext cx="1716088" cy="625475"/>
        </p:xfrm>
        <a:graphic>
          <a:graphicData uri="http://schemas.openxmlformats.org/presentationml/2006/ole">
            <mc:AlternateContent xmlns:mc="http://schemas.openxmlformats.org/markup-compatibility/2006">
              <mc:Choice xmlns:v="urn:schemas-microsoft-com:vml" Requires="v">
                <p:oleObj spid="_x0000_s13389" name="Equation" r:id="rId17" imgW="1079500" imgH="393700" progId="Equation.DSMT4">
                  <p:embed/>
                </p:oleObj>
              </mc:Choice>
              <mc:Fallback>
                <p:oleObj name="Equation" r:id="rId17" imgW="1079500" imgH="393700" progId="Equation.DSMT4">
                  <p:embed/>
                  <p:pic>
                    <p:nvPicPr>
                      <p:cNvPr id="40" name="Object 2"/>
                      <p:cNvPicPr>
                        <a:picLocks noChangeAspect="1" noChangeArrowheads="1"/>
                      </p:cNvPicPr>
                      <p:nvPr/>
                    </p:nvPicPr>
                    <p:blipFill>
                      <a:blip r:embed="rId18"/>
                      <a:srcRect/>
                      <a:stretch>
                        <a:fillRect/>
                      </a:stretch>
                    </p:blipFill>
                    <p:spPr bwMode="auto">
                      <a:xfrm>
                        <a:off x="3677921" y="6057542"/>
                        <a:ext cx="1716088" cy="6254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049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into pendulum block</a:t>
            </a:r>
          </a:p>
        </p:txBody>
      </p:sp>
      <p:grpSp>
        <p:nvGrpSpPr>
          <p:cNvPr id="28" name="Group 27"/>
          <p:cNvGrpSpPr/>
          <p:nvPr/>
        </p:nvGrpSpPr>
        <p:grpSpPr>
          <a:xfrm>
            <a:off x="6388844" y="1262743"/>
            <a:ext cx="2393051" cy="5100976"/>
            <a:chOff x="5715000" y="228600"/>
            <a:chExt cx="2895600" cy="6172200"/>
          </a:xfrm>
        </p:grpSpPr>
        <p:grpSp>
          <p:nvGrpSpPr>
            <p:cNvPr id="5" name="Group 5"/>
            <p:cNvGrpSpPr>
              <a:grpSpLocks/>
            </p:cNvGrpSpPr>
            <p:nvPr/>
          </p:nvGrpSpPr>
          <p:grpSpPr bwMode="auto">
            <a:xfrm>
              <a:off x="5715000" y="228600"/>
              <a:ext cx="2667000" cy="2952750"/>
              <a:chOff x="3600" y="144"/>
              <a:chExt cx="1680" cy="1860"/>
            </a:xfrm>
          </p:grpSpPr>
          <p:graphicFrame>
            <p:nvGraphicFramePr>
              <p:cNvPr id="6" name="Object 7"/>
              <p:cNvGraphicFramePr>
                <a:graphicFrameLocks noChangeAspect="1"/>
              </p:cNvGraphicFramePr>
              <p:nvPr/>
            </p:nvGraphicFramePr>
            <p:xfrm>
              <a:off x="3684" y="1656"/>
              <a:ext cx="156" cy="120"/>
            </p:xfrm>
            <a:graphic>
              <a:graphicData uri="http://schemas.openxmlformats.org/presentationml/2006/ole">
                <mc:AlternateContent xmlns:mc="http://schemas.openxmlformats.org/markup-compatibility/2006">
                  <mc:Choice xmlns:v="urn:schemas-microsoft-com:vml" Requires="v">
                    <p:oleObj spid="_x0000_s6295" name="Equation" r:id="rId3" imgW="165100" imgH="127000" progId="Equation.DSMT4">
                      <p:embed/>
                    </p:oleObj>
                  </mc:Choice>
                  <mc:Fallback>
                    <p:oleObj name="Equation" r:id="rId3" imgW="165100" imgH="127000" progId="Equation.DSMT4">
                      <p:embed/>
                      <p:pic>
                        <p:nvPicPr>
                          <p:cNvPr id="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 y="1656"/>
                            <a:ext cx="156" cy="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 name="Rectangle 7"/>
              <p:cNvSpPr>
                <a:spLocks noChangeArrowheads="1"/>
              </p:cNvSpPr>
              <p:nvPr/>
            </p:nvSpPr>
            <p:spPr bwMode="auto">
              <a:xfrm>
                <a:off x="4416" y="960"/>
                <a:ext cx="48" cy="768"/>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 name="Oval 8"/>
              <p:cNvSpPr>
                <a:spLocks noChangeArrowheads="1"/>
              </p:cNvSpPr>
              <p:nvPr/>
            </p:nvSpPr>
            <p:spPr bwMode="auto">
              <a:xfrm>
                <a:off x="3600" y="144"/>
                <a:ext cx="1680" cy="168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9" name="Object 8"/>
              <p:cNvGraphicFramePr>
                <a:graphicFrameLocks noChangeAspect="1"/>
              </p:cNvGraphicFramePr>
              <p:nvPr/>
            </p:nvGraphicFramePr>
            <p:xfrm>
              <a:off x="4524" y="1284"/>
              <a:ext cx="132" cy="144"/>
            </p:xfrm>
            <a:graphic>
              <a:graphicData uri="http://schemas.openxmlformats.org/presentationml/2006/ole">
                <mc:AlternateContent xmlns:mc="http://schemas.openxmlformats.org/markup-compatibility/2006">
                  <mc:Choice xmlns:v="urn:schemas-microsoft-com:vml" Requires="v">
                    <p:oleObj spid="_x0000_s6296" name="Equation" r:id="rId5" imgW="139700" imgH="152400" progId="Equation.DSMT4">
                      <p:embed/>
                    </p:oleObj>
                  </mc:Choice>
                  <mc:Fallback>
                    <p:oleObj name="Equation" r:id="rId5" imgW="139700" imgH="152400"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 y="1284"/>
                            <a:ext cx="132"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4596" y="1860"/>
              <a:ext cx="180" cy="144"/>
            </p:xfrm>
            <a:graphic>
              <a:graphicData uri="http://schemas.openxmlformats.org/presentationml/2006/ole">
                <mc:AlternateContent xmlns:mc="http://schemas.openxmlformats.org/markup-compatibility/2006">
                  <mc:Choice xmlns:v="urn:schemas-microsoft-com:vml" Requires="v">
                    <p:oleObj spid="_x0000_s6297" name="Equation" r:id="rId7" imgW="190500" imgH="152400" progId="Equation.DSMT4">
                      <p:embed/>
                    </p:oleObj>
                  </mc:Choice>
                  <mc:Fallback>
                    <p:oleObj name="Equation" r:id="rId7" imgW="190500" imgH="152400" progId="Equation.DSMT4">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6" y="1860"/>
                            <a:ext cx="180"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 name="Oval 11"/>
              <p:cNvSpPr>
                <a:spLocks noChangeArrowheads="1"/>
              </p:cNvSpPr>
              <p:nvPr/>
            </p:nvSpPr>
            <p:spPr bwMode="auto">
              <a:xfrm>
                <a:off x="4320" y="1680"/>
                <a:ext cx="240" cy="240"/>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2" name="AutoShape 12"/>
              <p:cNvSpPr>
                <a:spLocks noChangeArrowheads="1"/>
              </p:cNvSpPr>
              <p:nvPr/>
            </p:nvSpPr>
            <p:spPr bwMode="auto">
              <a:xfrm>
                <a:off x="3792" y="1776"/>
                <a:ext cx="144" cy="48"/>
              </a:xfrm>
              <a:prstGeom prst="homePlate">
                <a:avLst>
                  <a:gd name="adj" fmla="val 75000"/>
                </a:avLst>
              </a:prstGeom>
              <a:solidFill>
                <a:srgbClr val="1D0F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3" name="Line 13"/>
              <p:cNvSpPr>
                <a:spLocks noChangeShapeType="1"/>
              </p:cNvSpPr>
              <p:nvPr/>
            </p:nvSpPr>
            <p:spPr bwMode="auto">
              <a:xfrm>
                <a:off x="3984" y="1824"/>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4" name="Object 10"/>
              <p:cNvGraphicFramePr>
                <a:graphicFrameLocks noChangeAspect="1"/>
              </p:cNvGraphicFramePr>
              <p:nvPr/>
            </p:nvGraphicFramePr>
            <p:xfrm>
              <a:off x="4056" y="1872"/>
              <a:ext cx="108" cy="120"/>
            </p:xfrm>
            <a:graphic>
              <a:graphicData uri="http://schemas.openxmlformats.org/presentationml/2006/ole">
                <mc:AlternateContent xmlns:mc="http://schemas.openxmlformats.org/markup-compatibility/2006">
                  <mc:Choice xmlns:v="urn:schemas-microsoft-com:vml" Requires="v">
                    <p:oleObj spid="_x0000_s6298" name="Equation" r:id="rId9" imgW="114300" imgH="127000" progId="Equation.DSMT4">
                      <p:embed/>
                    </p:oleObj>
                  </mc:Choice>
                  <mc:Fallback>
                    <p:oleObj name="Equation" r:id="rId9" imgW="114300" imgH="127000" progId="Equation.DSMT4">
                      <p:embed/>
                      <p:pic>
                        <p:nvPicPr>
                          <p:cNvPr id="14"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6" y="1872"/>
                            <a:ext cx="108" cy="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Oval 15"/>
              <p:cNvSpPr>
                <a:spLocks noChangeArrowheads="1"/>
              </p:cNvSpPr>
              <p:nvPr/>
            </p:nvSpPr>
            <p:spPr bwMode="auto">
              <a:xfrm>
                <a:off x="4416" y="100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aphicFrame>
          <p:nvGraphicFramePr>
            <p:cNvPr id="16" name="Object 2"/>
            <p:cNvGraphicFramePr>
              <a:graphicFrameLocks noChangeAspect="1"/>
            </p:cNvGraphicFramePr>
            <p:nvPr/>
          </p:nvGraphicFramePr>
          <p:xfrm>
            <a:off x="8362950" y="5867400"/>
            <a:ext cx="247650" cy="190500"/>
          </p:xfrm>
          <a:graphic>
            <a:graphicData uri="http://schemas.openxmlformats.org/presentationml/2006/ole">
              <mc:AlternateContent xmlns:mc="http://schemas.openxmlformats.org/markup-compatibility/2006">
                <mc:Choice xmlns:v="urn:schemas-microsoft-com:vml" Requires="v">
                  <p:oleObj spid="_x0000_s6299" name="Equation" r:id="rId11" imgW="165100" imgH="127000" progId="Equation.DSMT4">
                    <p:embed/>
                  </p:oleObj>
                </mc:Choice>
                <mc:Fallback>
                  <p:oleObj name="Equation" r:id="rId11" imgW="165100" imgH="127000" progId="Equation.DSMT4">
                    <p:embed/>
                    <p:pic>
                      <p:nvPicPr>
                        <p:cNvPr id="1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950" y="5867400"/>
                          <a:ext cx="24765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Rectangle 17"/>
            <p:cNvSpPr>
              <a:spLocks noChangeArrowheads="1"/>
            </p:cNvSpPr>
            <p:nvPr/>
          </p:nvSpPr>
          <p:spPr bwMode="auto">
            <a:xfrm>
              <a:off x="7010400" y="4724400"/>
              <a:ext cx="76200" cy="121920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 name="Oval 18"/>
            <p:cNvSpPr>
              <a:spLocks noChangeArrowheads="1"/>
            </p:cNvSpPr>
            <p:nvPr/>
          </p:nvSpPr>
          <p:spPr bwMode="auto">
            <a:xfrm>
              <a:off x="5715000" y="3429000"/>
              <a:ext cx="2667000" cy="26670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19" name="Object 3"/>
            <p:cNvGraphicFramePr>
              <a:graphicFrameLocks noChangeAspect="1"/>
            </p:cNvGraphicFramePr>
            <p:nvPr/>
          </p:nvGraphicFramePr>
          <p:xfrm>
            <a:off x="7181850" y="5238750"/>
            <a:ext cx="209550" cy="228600"/>
          </p:xfrm>
          <a:graphic>
            <a:graphicData uri="http://schemas.openxmlformats.org/presentationml/2006/ole">
              <mc:AlternateContent xmlns:mc="http://schemas.openxmlformats.org/markup-compatibility/2006">
                <mc:Choice xmlns:v="urn:schemas-microsoft-com:vml" Requires="v">
                  <p:oleObj spid="_x0000_s6300" name="Equation" r:id="rId12" imgW="139700" imgH="152400" progId="Equation.DSMT4">
                    <p:embed/>
                  </p:oleObj>
                </mc:Choice>
                <mc:Fallback>
                  <p:oleObj name="Equation" r:id="rId12" imgW="139700" imgH="152400" progId="Equation.DSMT4">
                    <p:embed/>
                    <p:pic>
                      <p:nvPicPr>
                        <p:cNvPr id="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5238750"/>
                          <a:ext cx="209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 name="Object 4"/>
            <p:cNvGraphicFramePr>
              <a:graphicFrameLocks noChangeAspect="1"/>
            </p:cNvGraphicFramePr>
            <p:nvPr/>
          </p:nvGraphicFramePr>
          <p:xfrm>
            <a:off x="6553200" y="5715000"/>
            <a:ext cx="285750" cy="228600"/>
          </p:xfrm>
          <a:graphic>
            <a:graphicData uri="http://schemas.openxmlformats.org/presentationml/2006/ole">
              <mc:AlternateContent xmlns:mc="http://schemas.openxmlformats.org/markup-compatibility/2006">
                <mc:Choice xmlns:v="urn:schemas-microsoft-com:vml" Requires="v">
                  <p:oleObj spid="_x0000_s6301" name="Equation" r:id="rId13" imgW="190500" imgH="152400" progId="Equation.DSMT4">
                    <p:embed/>
                  </p:oleObj>
                </mc:Choice>
                <mc:Fallback>
                  <p:oleObj name="Equation" r:id="rId13" imgW="190500" imgH="152400" progId="Equation.DSMT4">
                    <p:embed/>
                    <p:pic>
                      <p:nvPicPr>
                        <p:cNvPr id="2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715000"/>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 name="Oval 21"/>
            <p:cNvSpPr>
              <a:spLocks noChangeArrowheads="1"/>
            </p:cNvSpPr>
            <p:nvPr/>
          </p:nvSpPr>
          <p:spPr bwMode="auto">
            <a:xfrm>
              <a:off x="6858000" y="5867400"/>
              <a:ext cx="381000" cy="381000"/>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 name="AutoShape 22"/>
            <p:cNvSpPr>
              <a:spLocks noChangeArrowheads="1"/>
            </p:cNvSpPr>
            <p:nvPr/>
          </p:nvSpPr>
          <p:spPr bwMode="auto">
            <a:xfrm>
              <a:off x="7848600" y="6019800"/>
              <a:ext cx="228600" cy="76200"/>
            </a:xfrm>
            <a:prstGeom prst="homePlate">
              <a:avLst>
                <a:gd name="adj" fmla="val 75000"/>
              </a:avLst>
            </a:prstGeom>
            <a:solidFill>
              <a:srgbClr val="1D0F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 name="Line 23"/>
            <p:cNvSpPr>
              <a:spLocks noChangeShapeType="1"/>
            </p:cNvSpPr>
            <p:nvPr/>
          </p:nvSpPr>
          <p:spPr bwMode="auto">
            <a:xfrm>
              <a:off x="8134350" y="60960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4" name="Object 5"/>
            <p:cNvGraphicFramePr>
              <a:graphicFrameLocks noChangeAspect="1"/>
            </p:cNvGraphicFramePr>
            <p:nvPr/>
          </p:nvGraphicFramePr>
          <p:xfrm>
            <a:off x="8058150" y="6143625"/>
            <a:ext cx="361950" cy="247650"/>
          </p:xfrm>
          <a:graphic>
            <a:graphicData uri="http://schemas.openxmlformats.org/presentationml/2006/ole">
              <mc:AlternateContent xmlns:mc="http://schemas.openxmlformats.org/markup-compatibility/2006">
                <mc:Choice xmlns:v="urn:schemas-microsoft-com:vml" Requires="v">
                  <p:oleObj spid="_x0000_s6302" name="Equation" r:id="rId14" imgW="241300" imgH="165100" progId="Equation.DSMT4">
                    <p:embed/>
                  </p:oleObj>
                </mc:Choice>
                <mc:Fallback>
                  <p:oleObj name="Equation" r:id="rId14" imgW="241300" imgH="165100" progId="Equation.DSMT4">
                    <p:embed/>
                    <p:pic>
                      <p:nvPicPr>
                        <p:cNvPr id="24"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58150" y="6143625"/>
                          <a:ext cx="3619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Oval 25"/>
            <p:cNvSpPr>
              <a:spLocks noChangeArrowheads="1"/>
            </p:cNvSpPr>
            <p:nvPr/>
          </p:nvSpPr>
          <p:spPr bwMode="auto">
            <a:xfrm>
              <a:off x="7010400" y="4800600"/>
              <a:ext cx="76200" cy="762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6" name="Line 26"/>
            <p:cNvSpPr>
              <a:spLocks noChangeShapeType="1"/>
            </p:cNvSpPr>
            <p:nvPr/>
          </p:nvSpPr>
          <p:spPr bwMode="auto">
            <a:xfrm>
              <a:off x="7239000" y="60960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7" name="Object 6"/>
            <p:cNvGraphicFramePr>
              <a:graphicFrameLocks noChangeAspect="1"/>
            </p:cNvGraphicFramePr>
            <p:nvPr/>
          </p:nvGraphicFramePr>
          <p:xfrm>
            <a:off x="7343775" y="6172200"/>
            <a:ext cx="228600" cy="228600"/>
          </p:xfrm>
          <a:graphic>
            <a:graphicData uri="http://schemas.openxmlformats.org/presentationml/2006/ole">
              <mc:AlternateContent xmlns:mc="http://schemas.openxmlformats.org/markup-compatibility/2006">
                <mc:Choice xmlns:v="urn:schemas-microsoft-com:vml" Requires="v">
                  <p:oleObj spid="_x0000_s6303" name="Equation" r:id="rId16" imgW="152400" imgH="152400" progId="Equation.DSMT4">
                    <p:embed/>
                  </p:oleObj>
                </mc:Choice>
                <mc:Fallback>
                  <p:oleObj name="Equation" r:id="rId16" imgW="152400" imgH="152400" progId="Equation.DSMT4">
                    <p:embed/>
                    <p:pic>
                      <p:nvPicPr>
                        <p:cNvPr id="27"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43775" y="61722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9" name="Text Box 28"/>
          <p:cNvSpPr txBox="1">
            <a:spLocks noChangeArrowheads="1"/>
          </p:cNvSpPr>
          <p:nvPr/>
        </p:nvSpPr>
        <p:spPr bwMode="auto">
          <a:xfrm>
            <a:off x="671957" y="1262743"/>
            <a:ext cx="5181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500">
                <a:solidFill>
                  <a:schemeClr val="accent1"/>
                </a:solidFill>
                <a:latin typeface="Palatino Linotype" charset="0"/>
                <a:ea typeface="Palatino Linotype" charset="0"/>
                <a:cs typeface="Palatino Linotype" charset="0"/>
              </a:rPr>
              <a:t>The first thing to notice is that the rod is rigid.  </a:t>
            </a:r>
            <a:r>
              <a:rPr lang="en-US" altLang="en-US" sz="1500" dirty="0">
                <a:solidFill>
                  <a:schemeClr val="accent1"/>
                </a:solidFill>
                <a:latin typeface="Palatino Linotype" charset="0"/>
                <a:ea typeface="Palatino Linotype" charset="0"/>
                <a:cs typeface="Palatino Linotype" charset="0"/>
              </a:rPr>
              <a:t>In other words, all the ball has to do is get to the top of the arc and it will fall through from there.  This is different than a block moving freely through the top of a loop where there needs to be velocity to keep the block on the track.  Having said that, we need to use conservation of momentum through the collision and conservation of energy for the bob after the collision.</a:t>
            </a:r>
          </a:p>
        </p:txBody>
      </p:sp>
      <p:graphicFrame>
        <p:nvGraphicFramePr>
          <p:cNvPr id="30" name="Object 7"/>
          <p:cNvGraphicFramePr>
            <a:graphicFrameLocks noChangeAspect="1"/>
          </p:cNvGraphicFramePr>
          <p:nvPr/>
        </p:nvGraphicFramePr>
        <p:xfrm>
          <a:off x="2108974" y="4066945"/>
          <a:ext cx="2356671" cy="1934668"/>
        </p:xfrm>
        <a:graphic>
          <a:graphicData uri="http://schemas.openxmlformats.org/presentationml/2006/ole">
            <mc:AlternateContent xmlns:mc="http://schemas.openxmlformats.org/markup-compatibility/2006">
              <mc:Choice xmlns:v="urn:schemas-microsoft-com:vml" Requires="v">
                <p:oleObj spid="_x0000_s6304" name="Equation" r:id="rId18" imgW="2133600" imgH="1752600" progId="Equation.DSMT4">
                  <p:embed/>
                </p:oleObj>
              </mc:Choice>
              <mc:Fallback>
                <p:oleObj name="Equation" r:id="rId18" imgW="2133600" imgH="1752600" progId="Equation.DSMT4">
                  <p:embed/>
                  <p:pic>
                    <p:nvPicPr>
                      <p:cNvPr id="3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08974" y="4066945"/>
                        <a:ext cx="2356671" cy="1934668"/>
                      </a:xfrm>
                      <a:prstGeom prst="rect">
                        <a:avLst/>
                      </a:prstGeom>
                      <a:noFill/>
                      <a:ln>
                        <a:noFill/>
                      </a:ln>
                      <a:effectLst/>
                    </p:spPr>
                  </p:pic>
                </p:oleObj>
              </mc:Fallback>
            </mc:AlternateContent>
          </a:graphicData>
        </a:graphic>
      </p:graphicFrame>
      <p:sp>
        <p:nvSpPr>
          <p:cNvPr id="31" name="Text Box 30"/>
          <p:cNvSpPr txBox="1">
            <a:spLocks noChangeArrowheads="1"/>
          </p:cNvSpPr>
          <p:nvPr/>
        </p:nvSpPr>
        <p:spPr bwMode="auto">
          <a:xfrm>
            <a:off x="671957" y="3584446"/>
            <a:ext cx="5230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b="1" dirty="0">
                <a:latin typeface="Palatino Linotype" charset="0"/>
                <a:ea typeface="Palatino Linotype" charset="0"/>
                <a:cs typeface="Palatino Linotype" charset="0"/>
              </a:rPr>
              <a:t>Conservation of momentum through the collision:</a:t>
            </a:r>
          </a:p>
        </p:txBody>
      </p:sp>
    </p:spTree>
    <p:extLst>
      <p:ext uri="{BB962C8B-B14F-4D97-AF65-F5344CB8AC3E}">
        <p14:creationId xmlns:p14="http://schemas.microsoft.com/office/powerpoint/2010/main" val="247708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into pendulum block</a:t>
            </a:r>
          </a:p>
        </p:txBody>
      </p:sp>
      <p:sp>
        <p:nvSpPr>
          <p:cNvPr id="32" name="Text Box 28"/>
          <p:cNvSpPr txBox="1">
            <a:spLocks noChangeArrowheads="1"/>
          </p:cNvSpPr>
          <p:nvPr/>
        </p:nvSpPr>
        <p:spPr bwMode="auto">
          <a:xfrm>
            <a:off x="702185" y="1405537"/>
            <a:ext cx="5290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b="1">
                <a:latin typeface="Palatino Linotype" charset="0"/>
                <a:ea typeface="Palatino Linotype" charset="0"/>
                <a:cs typeface="Palatino Linotype" charset="0"/>
              </a:rPr>
              <a:t>Conservation of energy on “M” after the collision:</a:t>
            </a:r>
          </a:p>
        </p:txBody>
      </p:sp>
      <p:graphicFrame>
        <p:nvGraphicFramePr>
          <p:cNvPr id="33" name="Object 6"/>
          <p:cNvGraphicFramePr>
            <a:graphicFrameLocks noChangeAspect="1"/>
          </p:cNvGraphicFramePr>
          <p:nvPr/>
        </p:nvGraphicFramePr>
        <p:xfrm>
          <a:off x="1238711" y="1882798"/>
          <a:ext cx="3832264" cy="2441948"/>
        </p:xfrm>
        <a:graphic>
          <a:graphicData uri="http://schemas.openxmlformats.org/presentationml/2006/ole">
            <mc:AlternateContent xmlns:mc="http://schemas.openxmlformats.org/markup-compatibility/2006">
              <mc:Choice xmlns:v="urn:schemas-microsoft-com:vml" Requires="v">
                <p:oleObj spid="_x0000_s7244" name="Equation" r:id="rId3" imgW="3251200" imgH="2070100" progId="Equation.DSMT4">
                  <p:embed/>
                </p:oleObj>
              </mc:Choice>
              <mc:Fallback>
                <p:oleObj name="Equation" r:id="rId3" imgW="3251200" imgH="2070100" progId="Equation.DSMT4">
                  <p:embed/>
                  <p:pic>
                    <p:nvPicPr>
                      <p:cNvPr id="3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711" y="1882798"/>
                        <a:ext cx="3832264" cy="2441948"/>
                      </a:xfrm>
                      <a:prstGeom prst="rect">
                        <a:avLst/>
                      </a:prstGeom>
                      <a:noFill/>
                      <a:ln>
                        <a:noFill/>
                      </a:ln>
                      <a:effectLst/>
                    </p:spPr>
                  </p:pic>
                </p:oleObj>
              </mc:Fallback>
            </mc:AlternateContent>
          </a:graphicData>
        </a:graphic>
      </p:graphicFrame>
      <p:sp>
        <p:nvSpPr>
          <p:cNvPr id="34" name="Text Box 17"/>
          <p:cNvSpPr txBox="1">
            <a:spLocks noChangeArrowheads="1"/>
          </p:cNvSpPr>
          <p:nvPr/>
        </p:nvSpPr>
        <p:spPr bwMode="auto">
          <a:xfrm>
            <a:off x="702185" y="5009756"/>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dirty="0">
                <a:solidFill>
                  <a:schemeClr val="accent1"/>
                </a:solidFill>
                <a:latin typeface="Palatino Linotype" charset="0"/>
                <a:ea typeface="Palatino Linotype" charset="0"/>
                <a:cs typeface="Palatino Linotype" charset="0"/>
              </a:rPr>
              <a:t>Follow up question: How would this have differed if the rod had been a string?</a:t>
            </a:r>
          </a:p>
        </p:txBody>
      </p:sp>
      <p:grpSp>
        <p:nvGrpSpPr>
          <p:cNvPr id="3" name="Group 2"/>
          <p:cNvGrpSpPr/>
          <p:nvPr/>
        </p:nvGrpSpPr>
        <p:grpSpPr>
          <a:xfrm>
            <a:off x="6422571" y="1307563"/>
            <a:ext cx="2117231" cy="4960370"/>
            <a:chOff x="5715000" y="76200"/>
            <a:chExt cx="2667000" cy="6248400"/>
          </a:xfrm>
        </p:grpSpPr>
        <p:sp>
          <p:nvSpPr>
            <p:cNvPr id="35" name="Rectangle 5"/>
            <p:cNvSpPr>
              <a:spLocks noChangeArrowheads="1"/>
            </p:cNvSpPr>
            <p:nvPr/>
          </p:nvSpPr>
          <p:spPr bwMode="auto">
            <a:xfrm>
              <a:off x="7010400" y="1371600"/>
              <a:ext cx="76200" cy="121920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 name="Oval 6"/>
            <p:cNvSpPr>
              <a:spLocks noChangeArrowheads="1"/>
            </p:cNvSpPr>
            <p:nvPr/>
          </p:nvSpPr>
          <p:spPr bwMode="auto">
            <a:xfrm>
              <a:off x="5715000" y="76200"/>
              <a:ext cx="2667000" cy="26670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37" name="Object 2"/>
            <p:cNvGraphicFramePr>
              <a:graphicFrameLocks noChangeAspect="1"/>
            </p:cNvGraphicFramePr>
            <p:nvPr/>
          </p:nvGraphicFramePr>
          <p:xfrm>
            <a:off x="7181850" y="1885950"/>
            <a:ext cx="209550" cy="228600"/>
          </p:xfrm>
          <a:graphic>
            <a:graphicData uri="http://schemas.openxmlformats.org/presentationml/2006/ole">
              <mc:AlternateContent xmlns:mc="http://schemas.openxmlformats.org/markup-compatibility/2006">
                <mc:Choice xmlns:v="urn:schemas-microsoft-com:vml" Requires="v">
                  <p:oleObj spid="_x0000_s7245" name="Equation" r:id="rId5" imgW="139700" imgH="152400" progId="Equation.DSMT4">
                    <p:embed/>
                  </p:oleObj>
                </mc:Choice>
                <mc:Fallback>
                  <p:oleObj name="Equation" r:id="rId5" imgW="139700" imgH="152400" progId="Equation.DSMT4">
                    <p:embed/>
                    <p:pic>
                      <p:nvPicPr>
                        <p:cNvPr id="3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1885950"/>
                          <a:ext cx="209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 name="Object 3"/>
            <p:cNvGraphicFramePr>
              <a:graphicFrameLocks noChangeAspect="1"/>
            </p:cNvGraphicFramePr>
            <p:nvPr/>
          </p:nvGraphicFramePr>
          <p:xfrm>
            <a:off x="6705600" y="2895600"/>
            <a:ext cx="285750" cy="228600"/>
          </p:xfrm>
          <a:graphic>
            <a:graphicData uri="http://schemas.openxmlformats.org/presentationml/2006/ole">
              <mc:AlternateContent xmlns:mc="http://schemas.openxmlformats.org/markup-compatibility/2006">
                <mc:Choice xmlns:v="urn:schemas-microsoft-com:vml" Requires="v">
                  <p:oleObj spid="_x0000_s7246" name="Equation" r:id="rId7" imgW="190500" imgH="152400" progId="Equation.DSMT4">
                    <p:embed/>
                  </p:oleObj>
                </mc:Choice>
                <mc:Fallback>
                  <p:oleObj name="Equation" r:id="rId7" imgW="190500" imgH="152400" progId="Equation.DSMT4">
                    <p:embed/>
                    <p:pic>
                      <p:nvPicPr>
                        <p:cNvPr id="3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895600"/>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 name="Oval 9"/>
            <p:cNvSpPr>
              <a:spLocks noChangeArrowheads="1"/>
            </p:cNvSpPr>
            <p:nvPr/>
          </p:nvSpPr>
          <p:spPr bwMode="auto">
            <a:xfrm>
              <a:off x="6858000" y="2514600"/>
              <a:ext cx="381000" cy="381000"/>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0" name="Line 11"/>
            <p:cNvSpPr>
              <a:spLocks noChangeShapeType="1"/>
            </p:cNvSpPr>
            <p:nvPr/>
          </p:nvSpPr>
          <p:spPr bwMode="auto">
            <a:xfrm>
              <a:off x="7315200" y="27432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1" name="Object 4"/>
            <p:cNvGraphicFramePr>
              <a:graphicFrameLocks noChangeAspect="1"/>
            </p:cNvGraphicFramePr>
            <p:nvPr/>
          </p:nvGraphicFramePr>
          <p:xfrm>
            <a:off x="7467600" y="2686050"/>
            <a:ext cx="838200" cy="590550"/>
          </p:xfrm>
          <a:graphic>
            <a:graphicData uri="http://schemas.openxmlformats.org/presentationml/2006/ole">
              <mc:AlternateContent xmlns:mc="http://schemas.openxmlformats.org/markup-compatibility/2006">
                <mc:Choice xmlns:v="urn:schemas-microsoft-com:vml" Requires="v">
                  <p:oleObj spid="_x0000_s7247" name="Equation" r:id="rId9" imgW="558800" imgH="393700" progId="Equation.DSMT4">
                    <p:embed/>
                  </p:oleObj>
                </mc:Choice>
                <mc:Fallback>
                  <p:oleObj name="Equation" r:id="rId9" imgW="558800" imgH="393700" progId="Equation.DSMT4">
                    <p:embed/>
                    <p:pic>
                      <p:nvPicPr>
                        <p:cNvPr id="41"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2686050"/>
                          <a:ext cx="8382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2" name="Oval 13"/>
            <p:cNvSpPr>
              <a:spLocks noChangeArrowheads="1"/>
            </p:cNvSpPr>
            <p:nvPr/>
          </p:nvSpPr>
          <p:spPr bwMode="auto">
            <a:xfrm>
              <a:off x="7010400" y="1447800"/>
              <a:ext cx="76200" cy="762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 name="Oval 16"/>
            <p:cNvSpPr>
              <a:spLocks noChangeArrowheads="1"/>
            </p:cNvSpPr>
            <p:nvPr/>
          </p:nvSpPr>
          <p:spPr bwMode="auto">
            <a:xfrm>
              <a:off x="5715000" y="3657600"/>
              <a:ext cx="2667000" cy="26670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4" name="Group 30"/>
            <p:cNvGrpSpPr>
              <a:grpSpLocks/>
            </p:cNvGrpSpPr>
            <p:nvPr/>
          </p:nvGrpSpPr>
          <p:grpSpPr bwMode="auto">
            <a:xfrm flipV="1">
              <a:off x="6858000" y="3581400"/>
              <a:ext cx="381000" cy="1524000"/>
              <a:chOff x="4320" y="2976"/>
              <a:chExt cx="240" cy="960"/>
            </a:xfrm>
          </p:grpSpPr>
          <p:sp>
            <p:nvSpPr>
              <p:cNvPr id="45" name="Rectangle 15"/>
              <p:cNvSpPr>
                <a:spLocks noChangeArrowheads="1"/>
              </p:cNvSpPr>
              <p:nvPr/>
            </p:nvSpPr>
            <p:spPr bwMode="auto">
              <a:xfrm>
                <a:off x="4416" y="2976"/>
                <a:ext cx="48" cy="768"/>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6" name="Oval 19"/>
              <p:cNvSpPr>
                <a:spLocks noChangeArrowheads="1"/>
              </p:cNvSpPr>
              <p:nvPr/>
            </p:nvSpPr>
            <p:spPr bwMode="auto">
              <a:xfrm>
                <a:off x="4320" y="3696"/>
                <a:ext cx="240" cy="240"/>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 name="Oval 23"/>
              <p:cNvSpPr>
                <a:spLocks noChangeArrowheads="1"/>
              </p:cNvSpPr>
              <p:nvPr/>
            </p:nvSpPr>
            <p:spPr bwMode="auto">
              <a:xfrm>
                <a:off x="4416" y="3024"/>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aphicFrame>
          <p:nvGraphicFramePr>
            <p:cNvPr id="48" name="Object 5"/>
            <p:cNvGraphicFramePr>
              <a:graphicFrameLocks noChangeAspect="1"/>
            </p:cNvGraphicFramePr>
            <p:nvPr/>
          </p:nvGraphicFramePr>
          <p:xfrm>
            <a:off x="6080727" y="3355921"/>
            <a:ext cx="838199" cy="381001"/>
          </p:xfrm>
          <a:graphic>
            <a:graphicData uri="http://schemas.openxmlformats.org/presentationml/2006/ole">
              <mc:AlternateContent xmlns:mc="http://schemas.openxmlformats.org/markup-compatibility/2006">
                <mc:Choice xmlns:v="urn:schemas-microsoft-com:vml" Requires="v">
                  <p:oleObj spid="_x0000_s7248" name="Equation" r:id="rId11" imgW="558800" imgH="254000" progId="Equation.DSMT4">
                    <p:embed/>
                  </p:oleObj>
                </mc:Choice>
                <mc:Fallback>
                  <p:oleObj name="Equation" r:id="rId11" imgW="558800" imgH="254000" progId="Equation.DSMT4">
                    <p:embed/>
                    <p:pic>
                      <p:nvPicPr>
                        <p:cNvPr id="48"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0727" y="3355921"/>
                          <a:ext cx="838199" cy="381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35707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Bullet into pendulum block </a:t>
            </a:r>
            <a:r>
              <a:rPr lang="mr-IN" sz="3100" dirty="0"/>
              <a:t>–</a:t>
            </a:r>
            <a:r>
              <a:rPr lang="en-US" sz="3100" dirty="0"/>
              <a:t> with a string</a:t>
            </a:r>
          </a:p>
        </p:txBody>
      </p:sp>
      <p:grpSp>
        <p:nvGrpSpPr>
          <p:cNvPr id="21" name="Group 20"/>
          <p:cNvGrpSpPr/>
          <p:nvPr/>
        </p:nvGrpSpPr>
        <p:grpSpPr>
          <a:xfrm>
            <a:off x="6477000" y="1240972"/>
            <a:ext cx="2139108" cy="5072743"/>
            <a:chOff x="5715000" y="0"/>
            <a:chExt cx="2667000" cy="6324600"/>
          </a:xfrm>
        </p:grpSpPr>
        <p:sp>
          <p:nvSpPr>
            <p:cNvPr id="5" name="Oval 4"/>
            <p:cNvSpPr>
              <a:spLocks noChangeArrowheads="1"/>
            </p:cNvSpPr>
            <p:nvPr/>
          </p:nvSpPr>
          <p:spPr bwMode="auto">
            <a:xfrm>
              <a:off x="5715000" y="76200"/>
              <a:ext cx="2667000" cy="26670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6" name="Object 2"/>
            <p:cNvGraphicFramePr>
              <a:graphicFrameLocks noChangeAspect="1"/>
            </p:cNvGraphicFramePr>
            <p:nvPr/>
          </p:nvGraphicFramePr>
          <p:xfrm>
            <a:off x="7162800" y="1905000"/>
            <a:ext cx="209550" cy="228600"/>
          </p:xfrm>
          <a:graphic>
            <a:graphicData uri="http://schemas.openxmlformats.org/presentationml/2006/ole">
              <mc:AlternateContent xmlns:mc="http://schemas.openxmlformats.org/markup-compatibility/2006">
                <mc:Choice xmlns:v="urn:schemas-microsoft-com:vml" Requires="v">
                  <p:oleObj spid="_x0000_s8343" name="Equation" r:id="rId3" imgW="139700" imgH="152400" progId="Equation.DSMT4">
                    <p:embed/>
                  </p:oleObj>
                </mc:Choice>
                <mc:Fallback>
                  <p:oleObj name="Equation" r:id="rId3" imgW="139700" imgH="152400" progId="Equation.DSMT4">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905000"/>
                          <a:ext cx="209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6477000" y="2819400"/>
            <a:ext cx="285750" cy="228600"/>
          </p:xfrm>
          <a:graphic>
            <a:graphicData uri="http://schemas.openxmlformats.org/presentationml/2006/ole">
              <mc:AlternateContent xmlns:mc="http://schemas.openxmlformats.org/markup-compatibility/2006">
                <mc:Choice xmlns:v="urn:schemas-microsoft-com:vml" Requires="v">
                  <p:oleObj spid="_x0000_s8344" name="Equation" r:id="rId5" imgW="190500" imgH="152400" progId="Equation.DSMT4">
                    <p:embed/>
                  </p:oleObj>
                </mc:Choice>
                <mc:Fallback>
                  <p:oleObj name="Equation" r:id="rId5" imgW="190500" imgH="152400" progId="Equation.DSMT4">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819400"/>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Oval 7"/>
            <p:cNvSpPr>
              <a:spLocks noChangeArrowheads="1"/>
            </p:cNvSpPr>
            <p:nvPr/>
          </p:nvSpPr>
          <p:spPr bwMode="auto">
            <a:xfrm>
              <a:off x="6781800" y="2514600"/>
              <a:ext cx="457200" cy="457200"/>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8"/>
            <p:cNvSpPr>
              <a:spLocks noChangeShapeType="1"/>
            </p:cNvSpPr>
            <p:nvPr/>
          </p:nvSpPr>
          <p:spPr bwMode="auto">
            <a:xfrm>
              <a:off x="7315200" y="27432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 name="Object 4"/>
            <p:cNvGraphicFramePr>
              <a:graphicFrameLocks noChangeAspect="1"/>
            </p:cNvGraphicFramePr>
            <p:nvPr/>
          </p:nvGraphicFramePr>
          <p:xfrm>
            <a:off x="7467600" y="2686050"/>
            <a:ext cx="838200" cy="590550"/>
          </p:xfrm>
          <a:graphic>
            <a:graphicData uri="http://schemas.openxmlformats.org/presentationml/2006/ole">
              <mc:AlternateContent xmlns:mc="http://schemas.openxmlformats.org/markup-compatibility/2006">
                <mc:Choice xmlns:v="urn:schemas-microsoft-com:vml" Requires="v">
                  <p:oleObj spid="_x0000_s8345" name="Equation" r:id="rId7" imgW="558800" imgH="393700" progId="Equation.DSMT4">
                    <p:embed/>
                  </p:oleObj>
                </mc:Choice>
                <mc:Fallback>
                  <p:oleObj name="Equation" r:id="rId7" imgW="558800" imgH="393700" progId="Equation.DSMT4">
                    <p:embed/>
                    <p:pic>
                      <p:nvPicPr>
                        <p:cNvPr id="1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2686050"/>
                          <a:ext cx="8382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 name="Oval 11"/>
            <p:cNvSpPr>
              <a:spLocks noChangeArrowheads="1"/>
            </p:cNvSpPr>
            <p:nvPr/>
          </p:nvSpPr>
          <p:spPr bwMode="auto">
            <a:xfrm>
              <a:off x="5715000" y="3657600"/>
              <a:ext cx="2667000" cy="26670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12" name="Object 5"/>
            <p:cNvGraphicFramePr>
              <a:graphicFrameLocks noChangeAspect="1"/>
            </p:cNvGraphicFramePr>
            <p:nvPr/>
          </p:nvGraphicFramePr>
          <p:xfrm>
            <a:off x="6400800" y="3352800"/>
            <a:ext cx="381000" cy="342900"/>
          </p:xfrm>
          <a:graphic>
            <a:graphicData uri="http://schemas.openxmlformats.org/presentationml/2006/ole">
              <mc:AlternateContent xmlns:mc="http://schemas.openxmlformats.org/markup-compatibility/2006">
                <mc:Choice xmlns:v="urn:schemas-microsoft-com:vml" Requires="v">
                  <p:oleObj spid="_x0000_s8346" name="Equation" r:id="rId9" imgW="254000" imgH="228600" progId="Equation.DSMT4">
                    <p:embed/>
                  </p:oleObj>
                </mc:Choice>
                <mc:Fallback>
                  <p:oleObj name="Equation" r:id="rId9" imgW="254000" imgH="228600" progId="Equation.DSMT4">
                    <p:embed/>
                    <p:pic>
                      <p:nvPicPr>
                        <p:cNvPr id="1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3352800"/>
                          <a:ext cx="381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Line 20"/>
            <p:cNvSpPr>
              <a:spLocks noChangeShapeType="1"/>
            </p:cNvSpPr>
            <p:nvPr/>
          </p:nvSpPr>
          <p:spPr bwMode="auto">
            <a:xfrm flipH="1">
              <a:off x="6324600" y="37338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4" name="Object 6"/>
            <p:cNvGraphicFramePr>
              <a:graphicFrameLocks noChangeAspect="1"/>
            </p:cNvGraphicFramePr>
            <p:nvPr/>
          </p:nvGraphicFramePr>
          <p:xfrm>
            <a:off x="7239000" y="4191000"/>
            <a:ext cx="209550" cy="228600"/>
          </p:xfrm>
          <a:graphic>
            <a:graphicData uri="http://schemas.openxmlformats.org/presentationml/2006/ole">
              <mc:AlternateContent xmlns:mc="http://schemas.openxmlformats.org/markup-compatibility/2006">
                <mc:Choice xmlns:v="urn:schemas-microsoft-com:vml" Requires="v">
                  <p:oleObj spid="_x0000_s8347" name="Equation" r:id="rId11" imgW="139700" imgH="152400" progId="Equation.DSMT4">
                    <p:embed/>
                  </p:oleObj>
                </mc:Choice>
                <mc:Fallback>
                  <p:oleObj name="Equation" r:id="rId11" imgW="139700" imgH="152400" progId="Equation.DSMT4">
                    <p:embed/>
                    <p:pic>
                      <p:nvPicPr>
                        <p:cNvPr id="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191000"/>
                          <a:ext cx="209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Line 23"/>
            <p:cNvSpPr>
              <a:spLocks noChangeShapeType="1"/>
            </p:cNvSpPr>
            <p:nvPr/>
          </p:nvSpPr>
          <p:spPr bwMode="auto">
            <a:xfrm>
              <a:off x="7010400" y="1447800"/>
              <a:ext cx="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 name="Group 26"/>
            <p:cNvGrpSpPr>
              <a:grpSpLocks/>
            </p:cNvGrpSpPr>
            <p:nvPr/>
          </p:nvGrpSpPr>
          <p:grpSpPr bwMode="auto">
            <a:xfrm flipV="1">
              <a:off x="6781800" y="3505200"/>
              <a:ext cx="457200" cy="1524000"/>
              <a:chOff x="4368" y="1008"/>
              <a:chExt cx="288" cy="960"/>
            </a:xfrm>
          </p:grpSpPr>
          <p:sp>
            <p:nvSpPr>
              <p:cNvPr id="17" name="Oval 24"/>
              <p:cNvSpPr>
                <a:spLocks noChangeArrowheads="1"/>
              </p:cNvSpPr>
              <p:nvPr/>
            </p:nvSpPr>
            <p:spPr bwMode="auto">
              <a:xfrm>
                <a:off x="4368" y="1680"/>
                <a:ext cx="288" cy="288"/>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 name="Line 25"/>
              <p:cNvSpPr>
                <a:spLocks noChangeShapeType="1"/>
              </p:cNvSpPr>
              <p:nvPr/>
            </p:nvSpPr>
            <p:spPr bwMode="auto">
              <a:xfrm>
                <a:off x="4512" y="1008"/>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Line 27"/>
            <p:cNvSpPr>
              <a:spLocks noChangeShapeType="1"/>
            </p:cNvSpPr>
            <p:nvPr/>
          </p:nvSpPr>
          <p:spPr bwMode="auto">
            <a:xfrm flipV="1">
              <a:off x="7010400" y="0"/>
              <a:ext cx="0" cy="1524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0" name="Object 7"/>
            <p:cNvGraphicFramePr>
              <a:graphicFrameLocks noChangeAspect="1"/>
            </p:cNvGraphicFramePr>
            <p:nvPr/>
          </p:nvGraphicFramePr>
          <p:xfrm>
            <a:off x="7086600" y="685800"/>
            <a:ext cx="209550" cy="228600"/>
          </p:xfrm>
          <a:graphic>
            <a:graphicData uri="http://schemas.openxmlformats.org/presentationml/2006/ole">
              <mc:AlternateContent xmlns:mc="http://schemas.openxmlformats.org/markup-compatibility/2006">
                <mc:Choice xmlns:v="urn:schemas-microsoft-com:vml" Requires="v">
                  <p:oleObj spid="_x0000_s8348" name="Equation" r:id="rId12" imgW="139700" imgH="152400" progId="Equation.DSMT4">
                    <p:embed/>
                  </p:oleObj>
                </mc:Choice>
                <mc:Fallback>
                  <p:oleObj name="Equation" r:id="rId12" imgW="139700" imgH="152400" progId="Equation.DSMT4">
                    <p:embed/>
                    <p:pic>
                      <p:nvPicPr>
                        <p:cNvPr id="2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85800"/>
                          <a:ext cx="209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2" name="Text Box 19"/>
          <p:cNvSpPr txBox="1">
            <a:spLocks noChangeArrowheads="1"/>
          </p:cNvSpPr>
          <p:nvPr/>
        </p:nvSpPr>
        <p:spPr bwMode="auto">
          <a:xfrm>
            <a:off x="797280" y="1240972"/>
            <a:ext cx="537492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500" dirty="0">
                <a:solidFill>
                  <a:schemeClr val="accent1"/>
                </a:solidFill>
                <a:latin typeface="Palatino Linotype" charset="0"/>
                <a:ea typeface="Palatino Linotype" charset="0"/>
                <a:cs typeface="Palatino Linotype" charset="0"/>
              </a:rPr>
              <a:t>The momentum part would have been the same, but the velocity at the top of the arc would have to satisfy a centripetal force requirement.  In that case, a </a:t>
            </a:r>
            <a:r>
              <a:rPr lang="en-US" altLang="en-US" sz="1500" dirty="0" err="1">
                <a:solidFill>
                  <a:schemeClr val="accent1"/>
                </a:solidFill>
                <a:latin typeface="Palatino Linotype" charset="0"/>
                <a:ea typeface="Palatino Linotype" charset="0"/>
                <a:cs typeface="Palatino Linotype" charset="0"/>
              </a:rPr>
              <a:t>f.b.d</a:t>
            </a:r>
            <a:r>
              <a:rPr lang="en-US" altLang="en-US" sz="1500" dirty="0">
                <a:solidFill>
                  <a:schemeClr val="accent1"/>
                </a:solidFill>
                <a:latin typeface="Palatino Linotype" charset="0"/>
                <a:ea typeface="Palatino Linotype" charset="0"/>
                <a:cs typeface="Palatino Linotype" charset="0"/>
              </a:rPr>
              <a:t>. for the forces on the bob at the top would be as shown below with the tension going to zero at the correct velocity.  That is:</a:t>
            </a:r>
          </a:p>
        </p:txBody>
      </p:sp>
      <p:sp>
        <p:nvSpPr>
          <p:cNvPr id="23" name="Oval 29"/>
          <p:cNvSpPr>
            <a:spLocks noChangeArrowheads="1"/>
          </p:cNvSpPr>
          <p:nvPr/>
        </p:nvSpPr>
        <p:spPr bwMode="auto">
          <a:xfrm>
            <a:off x="5148288" y="2614178"/>
            <a:ext cx="457200" cy="457200"/>
          </a:xfrm>
          <a:prstGeom prst="ellipse">
            <a:avLst/>
          </a:prstGeom>
          <a:solidFill>
            <a:srgbClr val="E3041A"/>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 name="Line 31"/>
          <p:cNvSpPr>
            <a:spLocks noChangeShapeType="1"/>
          </p:cNvSpPr>
          <p:nvPr/>
        </p:nvSpPr>
        <p:spPr bwMode="auto">
          <a:xfrm>
            <a:off x="5300688" y="2842778"/>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2"/>
          <p:cNvSpPr>
            <a:spLocks noChangeShapeType="1"/>
          </p:cNvSpPr>
          <p:nvPr/>
        </p:nvSpPr>
        <p:spPr bwMode="auto">
          <a:xfrm>
            <a:off x="5453088" y="2842778"/>
            <a:ext cx="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6" name="Object 8"/>
          <p:cNvGraphicFramePr>
            <a:graphicFrameLocks noChangeAspect="1"/>
          </p:cNvGraphicFramePr>
          <p:nvPr/>
        </p:nvGraphicFramePr>
        <p:xfrm>
          <a:off x="5605488" y="3223778"/>
          <a:ext cx="381000" cy="285750"/>
        </p:xfrm>
        <a:graphic>
          <a:graphicData uri="http://schemas.openxmlformats.org/presentationml/2006/ole">
            <mc:AlternateContent xmlns:mc="http://schemas.openxmlformats.org/markup-compatibility/2006">
              <mc:Choice xmlns:v="urn:schemas-microsoft-com:vml" Requires="v">
                <p:oleObj spid="_x0000_s8349" name="Equation" r:id="rId13" imgW="254000" imgH="190500" progId="Equation.DSMT4">
                  <p:embed/>
                </p:oleObj>
              </mc:Choice>
              <mc:Fallback>
                <p:oleObj name="Equation" r:id="rId13" imgW="254000" imgH="190500" progId="Equation.DSMT4">
                  <p:embed/>
                  <p:pic>
                    <p:nvPicPr>
                      <p:cNvPr id="26"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5488" y="3223778"/>
                        <a:ext cx="381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 name="Object 9"/>
          <p:cNvGraphicFramePr>
            <a:graphicFrameLocks noChangeAspect="1"/>
          </p:cNvGraphicFramePr>
          <p:nvPr/>
        </p:nvGraphicFramePr>
        <p:xfrm>
          <a:off x="4929213" y="3252353"/>
          <a:ext cx="209550" cy="228600"/>
        </p:xfrm>
        <a:graphic>
          <a:graphicData uri="http://schemas.openxmlformats.org/presentationml/2006/ole">
            <mc:AlternateContent xmlns:mc="http://schemas.openxmlformats.org/markup-compatibility/2006">
              <mc:Choice xmlns:v="urn:schemas-microsoft-com:vml" Requires="v">
                <p:oleObj spid="_x0000_s8350" name="Equation" r:id="rId15" imgW="139700" imgH="152400" progId="Equation.DSMT4">
                  <p:embed/>
                </p:oleObj>
              </mc:Choice>
              <mc:Fallback>
                <p:oleObj name="Equation" r:id="rId15" imgW="139700" imgH="152400" progId="Equation.DSMT4">
                  <p:embed/>
                  <p:pic>
                    <p:nvPicPr>
                      <p:cNvPr id="27"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29213" y="3252353"/>
                        <a:ext cx="209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 name="Object 10"/>
          <p:cNvGraphicFramePr>
            <a:graphicFrameLocks noChangeAspect="1"/>
          </p:cNvGraphicFramePr>
          <p:nvPr/>
        </p:nvGraphicFramePr>
        <p:xfrm>
          <a:off x="1665768" y="2485911"/>
          <a:ext cx="1932037" cy="1108080"/>
        </p:xfrm>
        <a:graphic>
          <a:graphicData uri="http://schemas.openxmlformats.org/presentationml/2006/ole">
            <mc:AlternateContent xmlns:mc="http://schemas.openxmlformats.org/markup-compatibility/2006">
              <mc:Choice xmlns:v="urn:schemas-microsoft-com:vml" Requires="v">
                <p:oleObj spid="_x0000_s8351" name="Equation" r:id="rId17" imgW="1727200" imgH="990600" progId="Equation.DSMT4">
                  <p:embed/>
                </p:oleObj>
              </mc:Choice>
              <mc:Fallback>
                <p:oleObj name="Equation" r:id="rId17" imgW="1727200" imgH="990600" progId="Equation.DSMT4">
                  <p:embed/>
                  <p:pic>
                    <p:nvPicPr>
                      <p:cNvPr id="28"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65768" y="2485911"/>
                        <a:ext cx="1932037" cy="1108080"/>
                      </a:xfrm>
                      <a:prstGeom prst="rect">
                        <a:avLst/>
                      </a:prstGeom>
                      <a:solidFill>
                        <a:schemeClr val="bg1"/>
                      </a:solidFill>
                      <a:ln>
                        <a:solidFill>
                          <a:schemeClr val="bg1"/>
                        </a:solidFill>
                      </a:ln>
                      <a:effectLst/>
                    </p:spPr>
                  </p:pic>
                </p:oleObj>
              </mc:Fallback>
            </mc:AlternateContent>
          </a:graphicData>
        </a:graphic>
      </p:graphicFrame>
      <p:graphicFrame>
        <p:nvGraphicFramePr>
          <p:cNvPr id="29" name="Object 6"/>
          <p:cNvGraphicFramePr>
            <a:graphicFrameLocks noChangeAspect="1"/>
          </p:cNvGraphicFramePr>
          <p:nvPr>
            <p:extLst>
              <p:ext uri="{D42A27DB-BD31-4B8C-83A1-F6EECF244321}">
                <p14:modId xmlns:p14="http://schemas.microsoft.com/office/powerpoint/2010/main" val="4074634172"/>
              </p:ext>
            </p:extLst>
          </p:nvPr>
        </p:nvGraphicFramePr>
        <p:xfrm>
          <a:off x="2561747" y="4035544"/>
          <a:ext cx="3424741" cy="2547818"/>
        </p:xfrm>
        <a:graphic>
          <a:graphicData uri="http://schemas.openxmlformats.org/presentationml/2006/ole">
            <mc:AlternateContent xmlns:mc="http://schemas.openxmlformats.org/markup-compatibility/2006">
              <mc:Choice xmlns:v="urn:schemas-microsoft-com:vml" Requires="v">
                <p:oleObj spid="_x0000_s8352" name="Equation" r:id="rId19" imgW="3467100" imgH="2578100" progId="Equation.DSMT4">
                  <p:embed/>
                </p:oleObj>
              </mc:Choice>
              <mc:Fallback>
                <p:oleObj name="Equation" r:id="rId19" imgW="3467100" imgH="2578100" progId="Equation.DSMT4">
                  <p:embed/>
                  <p:pic>
                    <p:nvPicPr>
                      <p:cNvPr id="29"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1747" y="4035544"/>
                        <a:ext cx="3424741" cy="2547818"/>
                      </a:xfrm>
                      <a:prstGeom prst="rect">
                        <a:avLst/>
                      </a:prstGeom>
                      <a:noFill/>
                      <a:ln>
                        <a:noFill/>
                      </a:ln>
                      <a:effectLst/>
                    </p:spPr>
                  </p:pic>
                </p:oleObj>
              </mc:Fallback>
            </mc:AlternateContent>
          </a:graphicData>
        </a:graphic>
      </p:graphicFrame>
      <p:sp>
        <p:nvSpPr>
          <p:cNvPr id="30" name="Text Box 13"/>
          <p:cNvSpPr txBox="1">
            <a:spLocks noChangeArrowheads="1"/>
          </p:cNvSpPr>
          <p:nvPr/>
        </p:nvSpPr>
        <p:spPr bwMode="auto">
          <a:xfrm>
            <a:off x="783051" y="3607436"/>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b="1" dirty="0">
                <a:latin typeface="Palatino Linotype" charset="0"/>
                <a:ea typeface="Palatino Linotype" charset="0"/>
                <a:cs typeface="Palatino Linotype" charset="0"/>
              </a:rPr>
              <a:t>Conservation of energy would become:</a:t>
            </a:r>
          </a:p>
        </p:txBody>
      </p:sp>
      <p:sp>
        <p:nvSpPr>
          <p:cNvPr id="31" name="Rectangle 30"/>
          <p:cNvSpPr/>
          <p:nvPr/>
        </p:nvSpPr>
        <p:spPr>
          <a:xfrm>
            <a:off x="2024743" y="2952259"/>
            <a:ext cx="152400" cy="271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52057" y="2963143"/>
            <a:ext cx="130629" cy="271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2383972" y="3006687"/>
            <a:ext cx="0" cy="108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47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collision (</a:t>
            </a:r>
            <a:r>
              <a:rPr lang="en-US" u="sng" dirty="0"/>
              <a:t>not</a:t>
            </a:r>
            <a:r>
              <a:rPr lang="en-US" dirty="0"/>
              <a:t> a test problem)</a:t>
            </a:r>
          </a:p>
        </p:txBody>
      </p:sp>
      <p:sp>
        <p:nvSpPr>
          <p:cNvPr id="3" name="Content Placeholder 2"/>
          <p:cNvSpPr>
            <a:spLocks noGrp="1"/>
          </p:cNvSpPr>
          <p:nvPr>
            <p:ph idx="1"/>
          </p:nvPr>
        </p:nvSpPr>
        <p:spPr/>
        <p:txBody>
          <a:bodyPr/>
          <a:lstStyle/>
          <a:p>
            <a:r>
              <a:rPr lang="en-US" dirty="0"/>
              <a:t> For the situation shown below, write down</a:t>
            </a:r>
            <a:r>
              <a:rPr lang="en-US" u="sng" dirty="0"/>
              <a:t> but do not solve</a:t>
            </a:r>
            <a:r>
              <a:rPr lang="en-US" dirty="0"/>
              <a:t> the equation(s) you would need to solve for the unknown values.</a:t>
            </a:r>
          </a:p>
        </p:txBody>
      </p:sp>
      <p:grpSp>
        <p:nvGrpSpPr>
          <p:cNvPr id="31" name="Group 30"/>
          <p:cNvGrpSpPr/>
          <p:nvPr/>
        </p:nvGrpSpPr>
        <p:grpSpPr>
          <a:xfrm>
            <a:off x="892629" y="2079172"/>
            <a:ext cx="8037513" cy="4201886"/>
            <a:chOff x="685800" y="1589314"/>
            <a:chExt cx="8037513" cy="4201886"/>
          </a:xfrm>
        </p:grpSpPr>
        <p:sp>
          <p:nvSpPr>
            <p:cNvPr id="5" name="Oval 120"/>
            <p:cNvSpPr>
              <a:spLocks noChangeArrowheads="1"/>
            </p:cNvSpPr>
            <p:nvPr/>
          </p:nvSpPr>
          <p:spPr bwMode="auto">
            <a:xfrm>
              <a:off x="1447800" y="2667000"/>
              <a:ext cx="381000" cy="381000"/>
            </a:xfrm>
            <a:prstGeom prst="ellipse">
              <a:avLst/>
            </a:prstGeom>
            <a:solidFill>
              <a:srgbClr val="3366FF"/>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Oval 5"/>
            <p:cNvSpPr/>
            <p:nvPr/>
          </p:nvSpPr>
          <p:spPr bwMode="auto">
            <a:xfrm>
              <a:off x="1828800" y="49530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ln>
                  <a:solidFill>
                    <a:srgbClr val="000000"/>
                  </a:solidFill>
                </a:ln>
                <a:solidFill>
                  <a:srgbClr val="FF0000"/>
                </a:solidFill>
              </a:endParaRPr>
            </a:p>
          </p:txBody>
        </p:sp>
        <p:cxnSp>
          <p:nvCxnSpPr>
            <p:cNvPr id="7" name="Straight Connector 123"/>
            <p:cNvCxnSpPr>
              <a:cxnSpLocks noChangeShapeType="1"/>
            </p:cNvCxnSpPr>
            <p:nvPr/>
          </p:nvCxnSpPr>
          <p:spPr bwMode="auto">
            <a:xfrm>
              <a:off x="914400" y="3962400"/>
              <a:ext cx="7696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125"/>
            <p:cNvCxnSpPr>
              <a:cxnSpLocks noChangeShapeType="1"/>
            </p:cNvCxnSpPr>
            <p:nvPr/>
          </p:nvCxnSpPr>
          <p:spPr bwMode="auto">
            <a:xfrm>
              <a:off x="685800" y="2438400"/>
              <a:ext cx="3352800" cy="1447800"/>
            </a:xfrm>
            <a:prstGeom prst="line">
              <a:avLst/>
            </a:prstGeom>
            <a:noFill/>
            <a:ln w="9525">
              <a:solidFill>
                <a:srgbClr val="1D0FE3"/>
              </a:solidFill>
              <a:prstDash val="lgDash"/>
              <a:round/>
              <a:headEnd/>
              <a:tailEnd/>
            </a:ln>
            <a:extLst>
              <a:ext uri="{909E8E84-426E-40DD-AFC4-6F175D3DCCD1}">
                <a14:hiddenFill xmlns:a14="http://schemas.microsoft.com/office/drawing/2010/main">
                  <a:noFill/>
                </a14:hiddenFill>
              </a:ext>
            </a:extLst>
          </p:spPr>
        </p:cxnSp>
        <p:cxnSp>
          <p:nvCxnSpPr>
            <p:cNvPr id="9" name="Straight Connector 126"/>
            <p:cNvCxnSpPr>
              <a:cxnSpLocks noChangeShapeType="1"/>
            </p:cNvCxnSpPr>
            <p:nvPr/>
          </p:nvCxnSpPr>
          <p:spPr bwMode="auto">
            <a:xfrm flipV="1">
              <a:off x="990600" y="4038600"/>
              <a:ext cx="3048000" cy="175260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cxnSp>
        <p:cxnSp>
          <p:nvCxnSpPr>
            <p:cNvPr id="10" name="Straight Connector 131"/>
            <p:cNvCxnSpPr>
              <a:cxnSpLocks noChangeShapeType="1"/>
            </p:cNvCxnSpPr>
            <p:nvPr/>
          </p:nvCxnSpPr>
          <p:spPr bwMode="auto">
            <a:xfrm rot="5400000" flipH="1" flipV="1">
              <a:off x="3924300" y="2400300"/>
              <a:ext cx="1752600" cy="1066800"/>
            </a:xfrm>
            <a:prstGeom prst="line">
              <a:avLst/>
            </a:prstGeom>
            <a:noFill/>
            <a:ln w="9525">
              <a:solidFill>
                <a:srgbClr val="1D0FE3"/>
              </a:solidFill>
              <a:prstDash val="lgDash"/>
              <a:round/>
              <a:headEnd/>
              <a:tailEnd/>
            </a:ln>
            <a:extLst>
              <a:ext uri="{909E8E84-426E-40DD-AFC4-6F175D3DCCD1}">
                <a14:hiddenFill xmlns:a14="http://schemas.microsoft.com/office/drawing/2010/main">
                  <a:noFill/>
                </a14:hiddenFill>
              </a:ext>
            </a:extLst>
          </p:spPr>
        </p:cxnSp>
        <p:cxnSp>
          <p:nvCxnSpPr>
            <p:cNvPr id="11" name="Straight Connector 133"/>
            <p:cNvCxnSpPr>
              <a:cxnSpLocks noChangeShapeType="1"/>
            </p:cNvCxnSpPr>
            <p:nvPr/>
          </p:nvCxnSpPr>
          <p:spPr bwMode="auto">
            <a:xfrm rot="10800000">
              <a:off x="4267200" y="4038600"/>
              <a:ext cx="3962400" cy="129540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cxnSp>
        <p:sp>
          <p:nvSpPr>
            <p:cNvPr id="12" name="Freeform 135"/>
            <p:cNvSpPr>
              <a:spLocks noChangeArrowheads="1"/>
            </p:cNvSpPr>
            <p:nvPr/>
          </p:nvSpPr>
          <p:spPr bwMode="auto">
            <a:xfrm>
              <a:off x="3427413" y="3670300"/>
              <a:ext cx="103187" cy="292100"/>
            </a:xfrm>
            <a:custGeom>
              <a:avLst/>
              <a:gdLst>
                <a:gd name="T0" fmla="*/ 102660 w 103717"/>
                <a:gd name="T1" fmla="*/ 0 h 292100"/>
                <a:gd name="T2" fmla="*/ 14666 w 103717"/>
                <a:gd name="T3" fmla="*/ 139700 h 292100"/>
                <a:gd name="T4" fmla="*/ 14666 w 103717"/>
                <a:gd name="T5" fmla="*/ 292100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6"/>
            <p:cNvSpPr>
              <a:spLocks noChangeArrowheads="1"/>
            </p:cNvSpPr>
            <p:nvPr/>
          </p:nvSpPr>
          <p:spPr bwMode="auto">
            <a:xfrm flipH="1">
              <a:off x="4392613" y="3657600"/>
              <a:ext cx="103187" cy="292100"/>
            </a:xfrm>
            <a:custGeom>
              <a:avLst/>
              <a:gdLst>
                <a:gd name="T0" fmla="*/ 102660 w 103717"/>
                <a:gd name="T1" fmla="*/ 0 h 292100"/>
                <a:gd name="T2" fmla="*/ 14666 w 103717"/>
                <a:gd name="T3" fmla="*/ 139700 h 292100"/>
                <a:gd name="T4" fmla="*/ 14666 w 103717"/>
                <a:gd name="T5" fmla="*/ 292100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37"/>
            <p:cNvSpPr>
              <a:spLocks noChangeArrowheads="1"/>
            </p:cNvSpPr>
            <p:nvPr/>
          </p:nvSpPr>
          <p:spPr bwMode="auto">
            <a:xfrm flipV="1">
              <a:off x="3505200" y="3975100"/>
              <a:ext cx="103188" cy="292100"/>
            </a:xfrm>
            <a:custGeom>
              <a:avLst/>
              <a:gdLst>
                <a:gd name="T0" fmla="*/ 102662 w 103717"/>
                <a:gd name="T1" fmla="*/ 0 h 292100"/>
                <a:gd name="T2" fmla="*/ 14666 w 103717"/>
                <a:gd name="T3" fmla="*/ 139700 h 292100"/>
                <a:gd name="T4" fmla="*/ 14666 w 103717"/>
                <a:gd name="T5" fmla="*/ 292100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8"/>
            <p:cNvSpPr>
              <a:spLocks noChangeArrowheads="1"/>
            </p:cNvSpPr>
            <p:nvPr/>
          </p:nvSpPr>
          <p:spPr bwMode="auto">
            <a:xfrm flipH="1" flipV="1">
              <a:off x="4849813" y="3962400"/>
              <a:ext cx="103187" cy="292100"/>
            </a:xfrm>
            <a:custGeom>
              <a:avLst/>
              <a:gdLst>
                <a:gd name="T0" fmla="*/ 102660 w 103717"/>
                <a:gd name="T1" fmla="*/ 0 h 292100"/>
                <a:gd name="T2" fmla="*/ 14666 w 103717"/>
                <a:gd name="T3" fmla="*/ 139700 h 292100"/>
                <a:gd name="T4" fmla="*/ 14666 w 103717"/>
                <a:gd name="T5" fmla="*/ 292100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6" name="Object 2"/>
            <p:cNvGraphicFramePr>
              <a:graphicFrameLocks noChangeAspect="1"/>
            </p:cNvGraphicFramePr>
            <p:nvPr/>
          </p:nvGraphicFramePr>
          <p:xfrm>
            <a:off x="3048000" y="3579813"/>
            <a:ext cx="228600" cy="280987"/>
          </p:xfrm>
          <a:graphic>
            <a:graphicData uri="http://schemas.openxmlformats.org/presentationml/2006/ole">
              <mc:AlternateContent xmlns:mc="http://schemas.openxmlformats.org/markup-compatibility/2006">
                <mc:Choice xmlns:v="urn:schemas-microsoft-com:vml" Requires="v">
                  <p:oleObj spid="_x0000_s9382" name="Equation" r:id="rId3" imgW="165100" imgH="203200" progId="Equation.DSMT4">
                    <p:embed/>
                  </p:oleObj>
                </mc:Choice>
                <mc:Fallback>
                  <p:oleObj name="Equation" r:id="rId3" imgW="165100" imgH="203200" progId="Equation.DSMT4">
                    <p:embed/>
                    <p:pic>
                      <p:nvPicPr>
                        <p:cNvPr id="1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579813"/>
                          <a:ext cx="2286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 name="Object 3"/>
            <p:cNvGraphicFramePr>
              <a:graphicFrameLocks noChangeAspect="1"/>
            </p:cNvGraphicFramePr>
            <p:nvPr/>
          </p:nvGraphicFramePr>
          <p:xfrm>
            <a:off x="3192463" y="4038600"/>
            <a:ext cx="246062" cy="280988"/>
          </p:xfrm>
          <a:graphic>
            <a:graphicData uri="http://schemas.openxmlformats.org/presentationml/2006/ole">
              <mc:AlternateContent xmlns:mc="http://schemas.openxmlformats.org/markup-compatibility/2006">
                <mc:Choice xmlns:v="urn:schemas-microsoft-com:vml" Requires="v">
                  <p:oleObj spid="_x0000_s9383" name="Equation" r:id="rId5" imgW="177800" imgH="203200" progId="Equation.DSMT4">
                    <p:embed/>
                  </p:oleObj>
                </mc:Choice>
                <mc:Fallback>
                  <p:oleObj name="Equation" r:id="rId5" imgW="177800" imgH="203200" progId="Equation.DSMT4">
                    <p:embed/>
                    <p:pic>
                      <p:nvPicPr>
                        <p:cNvPr id="1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63" y="4038600"/>
                          <a:ext cx="2460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4"/>
            <p:cNvGraphicFramePr>
              <a:graphicFrameLocks noChangeAspect="1"/>
            </p:cNvGraphicFramePr>
            <p:nvPr/>
          </p:nvGraphicFramePr>
          <p:xfrm>
            <a:off x="4572000" y="3581400"/>
            <a:ext cx="228600" cy="280988"/>
          </p:xfrm>
          <a:graphic>
            <a:graphicData uri="http://schemas.openxmlformats.org/presentationml/2006/ole">
              <mc:AlternateContent xmlns:mc="http://schemas.openxmlformats.org/markup-compatibility/2006">
                <mc:Choice xmlns:v="urn:schemas-microsoft-com:vml" Requires="v">
                  <p:oleObj spid="_x0000_s9384" name="Equation" r:id="rId7" imgW="165100" imgH="203200" progId="Equation.DSMT4">
                    <p:embed/>
                  </p:oleObj>
                </mc:Choice>
                <mc:Fallback>
                  <p:oleObj name="Equation" r:id="rId7" imgW="165100" imgH="203200" progId="Equation.DSMT4">
                    <p:embed/>
                    <p:pic>
                      <p:nvPicPr>
                        <p:cNvPr id="1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581400"/>
                          <a:ext cx="2286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 name="Object 5"/>
            <p:cNvGraphicFramePr>
              <a:graphicFrameLocks noChangeAspect="1"/>
            </p:cNvGraphicFramePr>
            <p:nvPr/>
          </p:nvGraphicFramePr>
          <p:xfrm>
            <a:off x="5021263" y="3986213"/>
            <a:ext cx="246062" cy="280987"/>
          </p:xfrm>
          <a:graphic>
            <a:graphicData uri="http://schemas.openxmlformats.org/presentationml/2006/ole">
              <mc:AlternateContent xmlns:mc="http://schemas.openxmlformats.org/markup-compatibility/2006">
                <mc:Choice xmlns:v="urn:schemas-microsoft-com:vml" Requires="v">
                  <p:oleObj spid="_x0000_s9385" name="Equation" r:id="rId9" imgW="177800" imgH="203200" progId="Equation.DSMT4">
                    <p:embed/>
                  </p:oleObj>
                </mc:Choice>
                <mc:Fallback>
                  <p:oleObj name="Equation" r:id="rId9" imgW="177800" imgH="203200" progId="Equation.DSMT4">
                    <p:embed/>
                    <p:pic>
                      <p:nvPicPr>
                        <p:cNvPr id="1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1263" y="3986213"/>
                          <a:ext cx="2460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0" name="Straight Arrow Connector 144"/>
            <p:cNvCxnSpPr>
              <a:cxnSpLocks noChangeShapeType="1"/>
            </p:cNvCxnSpPr>
            <p:nvPr/>
          </p:nvCxnSpPr>
          <p:spPr bwMode="auto">
            <a:xfrm rot="16200000" flipH="1">
              <a:off x="2078037" y="2590801"/>
              <a:ext cx="512763" cy="1122362"/>
            </a:xfrm>
            <a:prstGeom prst="straightConnector1">
              <a:avLst/>
            </a:prstGeom>
            <a:noFill/>
            <a:ln w="28575">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146"/>
            <p:cNvCxnSpPr>
              <a:cxnSpLocks noChangeShapeType="1"/>
            </p:cNvCxnSpPr>
            <p:nvPr/>
          </p:nvCxnSpPr>
          <p:spPr bwMode="auto">
            <a:xfrm rot="5400000" flipH="1" flipV="1">
              <a:off x="2420937" y="4305301"/>
              <a:ext cx="588963" cy="969962"/>
            </a:xfrm>
            <a:prstGeom prst="straightConnector1">
              <a:avLst/>
            </a:prstGeom>
            <a:noFill/>
            <a:ln w="28575">
              <a:solidFill>
                <a:srgbClr val="FF150C"/>
              </a:solidFill>
              <a:round/>
              <a:headEnd/>
              <a:tailEnd type="arrow" w="med" len="med"/>
            </a:ln>
            <a:extLst>
              <a:ext uri="{909E8E84-426E-40DD-AFC4-6F175D3DCCD1}">
                <a14:hiddenFill xmlns:a14="http://schemas.microsoft.com/office/drawing/2010/main">
                  <a:noFill/>
                </a14:hiddenFill>
              </a:ext>
            </a:extLst>
          </p:spPr>
        </p:cxnSp>
        <p:graphicFrame>
          <p:nvGraphicFramePr>
            <p:cNvPr id="22" name="Object 6"/>
            <p:cNvGraphicFramePr>
              <a:graphicFrameLocks noChangeAspect="1"/>
            </p:cNvGraphicFramePr>
            <p:nvPr/>
          </p:nvGraphicFramePr>
          <p:xfrm>
            <a:off x="1219200" y="2362200"/>
            <a:ext cx="282575" cy="280988"/>
          </p:xfrm>
          <a:graphic>
            <a:graphicData uri="http://schemas.openxmlformats.org/presentationml/2006/ole">
              <mc:AlternateContent xmlns:mc="http://schemas.openxmlformats.org/markup-compatibility/2006">
                <mc:Choice xmlns:v="urn:schemas-microsoft-com:vml" Requires="v">
                  <p:oleObj spid="_x0000_s9386" name="Equation" r:id="rId11" imgW="203200" imgH="203200" progId="Equation.DSMT4">
                    <p:embed/>
                  </p:oleObj>
                </mc:Choice>
                <mc:Fallback>
                  <p:oleObj name="Equation" r:id="rId11" imgW="203200" imgH="203200" progId="Equation.DSMT4">
                    <p:embed/>
                    <p:pic>
                      <p:nvPicPr>
                        <p:cNvPr id="2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362200"/>
                          <a:ext cx="28257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 name="Object 7"/>
            <p:cNvGraphicFramePr>
              <a:graphicFrameLocks noChangeAspect="1"/>
            </p:cNvGraphicFramePr>
            <p:nvPr/>
          </p:nvGraphicFramePr>
          <p:xfrm>
            <a:off x="2397125" y="2895600"/>
            <a:ext cx="212725" cy="280988"/>
          </p:xfrm>
          <a:graphic>
            <a:graphicData uri="http://schemas.openxmlformats.org/presentationml/2006/ole">
              <mc:AlternateContent xmlns:mc="http://schemas.openxmlformats.org/markup-compatibility/2006">
                <mc:Choice xmlns:v="urn:schemas-microsoft-com:vml" Requires="v">
                  <p:oleObj spid="_x0000_s9387" name="Equation" r:id="rId13" imgW="152400" imgH="203200" progId="Equation.DSMT4">
                    <p:embed/>
                  </p:oleObj>
                </mc:Choice>
                <mc:Fallback>
                  <p:oleObj name="Equation" r:id="rId13" imgW="152400" imgH="203200" progId="Equation.DSMT4">
                    <p:embed/>
                    <p:pic>
                      <p:nvPicPr>
                        <p:cNvPr id="2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7125" y="2895600"/>
                          <a:ext cx="21272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 name="Object 8"/>
            <p:cNvGraphicFramePr>
              <a:graphicFrameLocks noChangeAspect="1"/>
            </p:cNvGraphicFramePr>
            <p:nvPr/>
          </p:nvGraphicFramePr>
          <p:xfrm>
            <a:off x="1506538" y="4800600"/>
            <a:ext cx="317500" cy="280988"/>
          </p:xfrm>
          <a:graphic>
            <a:graphicData uri="http://schemas.openxmlformats.org/presentationml/2006/ole">
              <mc:AlternateContent xmlns:mc="http://schemas.openxmlformats.org/markup-compatibility/2006">
                <mc:Choice xmlns:v="urn:schemas-microsoft-com:vml" Requires="v">
                  <p:oleObj spid="_x0000_s9388" name="Equation" r:id="rId15" imgW="228600" imgH="203200" progId="Equation.DSMT4">
                    <p:embed/>
                  </p:oleObj>
                </mc:Choice>
                <mc:Fallback>
                  <p:oleObj name="Equation" r:id="rId15" imgW="228600" imgH="203200" progId="Equation.DSMT4">
                    <p:embed/>
                    <p:pic>
                      <p:nvPicPr>
                        <p:cNvPr id="2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06538" y="4800600"/>
                          <a:ext cx="3175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 name="Object 9"/>
            <p:cNvGraphicFramePr>
              <a:graphicFrameLocks noChangeAspect="1"/>
            </p:cNvGraphicFramePr>
            <p:nvPr/>
          </p:nvGraphicFramePr>
          <p:xfrm>
            <a:off x="2725738" y="4748213"/>
            <a:ext cx="247650" cy="280987"/>
          </p:xfrm>
          <a:graphic>
            <a:graphicData uri="http://schemas.openxmlformats.org/presentationml/2006/ole">
              <mc:AlternateContent xmlns:mc="http://schemas.openxmlformats.org/markup-compatibility/2006">
                <mc:Choice xmlns:v="urn:schemas-microsoft-com:vml" Requires="v">
                  <p:oleObj spid="_x0000_s9389" name="Equation" r:id="rId17" imgW="177800" imgH="203200" progId="Equation.DSMT4">
                    <p:embed/>
                  </p:oleObj>
                </mc:Choice>
                <mc:Fallback>
                  <p:oleObj name="Equation" r:id="rId17" imgW="177800" imgH="203200" progId="Equation.DSMT4">
                    <p:embed/>
                    <p:pic>
                      <p:nvPicPr>
                        <p:cNvPr id="2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25738" y="4748213"/>
                          <a:ext cx="24765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 name="Object 10"/>
            <p:cNvGraphicFramePr>
              <a:graphicFrameLocks noChangeAspect="1"/>
            </p:cNvGraphicFramePr>
            <p:nvPr/>
          </p:nvGraphicFramePr>
          <p:xfrm>
            <a:off x="4411663" y="2971800"/>
            <a:ext cx="230187" cy="280988"/>
          </p:xfrm>
          <a:graphic>
            <a:graphicData uri="http://schemas.openxmlformats.org/presentationml/2006/ole">
              <mc:AlternateContent xmlns:mc="http://schemas.openxmlformats.org/markup-compatibility/2006">
                <mc:Choice xmlns:v="urn:schemas-microsoft-com:vml" Requires="v">
                  <p:oleObj spid="_x0000_s9390" name="Equation" r:id="rId19" imgW="165100" imgH="203200" progId="Equation.DSMT4">
                    <p:embed/>
                  </p:oleObj>
                </mc:Choice>
                <mc:Fallback>
                  <p:oleObj name="Equation" r:id="rId19" imgW="165100" imgH="203200" progId="Equation.DSMT4">
                    <p:embed/>
                    <p:pic>
                      <p:nvPicPr>
                        <p:cNvPr id="2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11663" y="2971800"/>
                          <a:ext cx="23018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 name="Object 11"/>
            <p:cNvGraphicFramePr>
              <a:graphicFrameLocks noChangeAspect="1"/>
            </p:cNvGraphicFramePr>
            <p:nvPr/>
          </p:nvGraphicFramePr>
          <p:xfrm>
            <a:off x="5097463" y="4343400"/>
            <a:ext cx="265112" cy="280988"/>
          </p:xfrm>
          <a:graphic>
            <a:graphicData uri="http://schemas.openxmlformats.org/presentationml/2006/ole">
              <mc:AlternateContent xmlns:mc="http://schemas.openxmlformats.org/markup-compatibility/2006">
                <mc:Choice xmlns:v="urn:schemas-microsoft-com:vml" Requires="v">
                  <p:oleObj spid="_x0000_s9391" name="Equation" r:id="rId21" imgW="190500" imgH="203200" progId="Equation.DSMT4">
                    <p:embed/>
                  </p:oleObj>
                </mc:Choice>
                <mc:Fallback>
                  <p:oleObj name="Equation" r:id="rId21" imgW="190500" imgH="203200" progId="Equation.DSMT4">
                    <p:embed/>
                    <p:pic>
                      <p:nvPicPr>
                        <p:cNvPr id="27"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7463" y="4343400"/>
                          <a:ext cx="26511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8" name="Straight Arrow Connector 153"/>
            <p:cNvCxnSpPr>
              <a:cxnSpLocks noChangeShapeType="1"/>
            </p:cNvCxnSpPr>
            <p:nvPr/>
          </p:nvCxnSpPr>
          <p:spPr bwMode="auto">
            <a:xfrm rot="5400000" flipH="1" flipV="1">
              <a:off x="4038600" y="2895600"/>
              <a:ext cx="1143000" cy="685800"/>
            </a:xfrm>
            <a:prstGeom prst="straightConnector1">
              <a:avLst/>
            </a:prstGeom>
            <a:noFill/>
            <a:ln w="28575">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155"/>
            <p:cNvCxnSpPr>
              <a:cxnSpLocks noChangeShapeType="1"/>
            </p:cNvCxnSpPr>
            <p:nvPr/>
          </p:nvCxnSpPr>
          <p:spPr bwMode="auto">
            <a:xfrm>
              <a:off x="4267200" y="4017963"/>
              <a:ext cx="1371600" cy="477837"/>
            </a:xfrm>
            <a:prstGeom prst="straightConnector1">
              <a:avLst/>
            </a:prstGeom>
            <a:noFill/>
            <a:ln w="28575">
              <a:solidFill>
                <a:srgbClr val="FF150C"/>
              </a:solidFill>
              <a:round/>
              <a:headEnd/>
              <a:tailEnd type="arrow" w="med" len="med"/>
            </a:ln>
            <a:extLst>
              <a:ext uri="{909E8E84-426E-40DD-AFC4-6F175D3DCCD1}">
                <a14:hiddenFill xmlns:a14="http://schemas.microsoft.com/office/drawing/2010/main">
                  <a:noFill/>
                </a14:hiddenFill>
              </a:ext>
            </a:extLst>
          </p:spPr>
        </p:cxnSp>
        <p:graphicFrame>
          <p:nvGraphicFramePr>
            <p:cNvPr id="30" name="Object 12"/>
            <p:cNvGraphicFramePr>
              <a:graphicFrameLocks noChangeAspect="1"/>
            </p:cNvGraphicFramePr>
            <p:nvPr/>
          </p:nvGraphicFramePr>
          <p:xfrm>
            <a:off x="5562600" y="1589314"/>
            <a:ext cx="3160713" cy="614363"/>
          </p:xfrm>
          <a:graphic>
            <a:graphicData uri="http://schemas.openxmlformats.org/presentationml/2006/ole">
              <mc:AlternateContent xmlns:mc="http://schemas.openxmlformats.org/markup-compatibility/2006">
                <mc:Choice xmlns:v="urn:schemas-microsoft-com:vml" Requires="v">
                  <p:oleObj spid="_x0000_s9392" name="Equation" r:id="rId23" imgW="2273300" imgH="444500" progId="Equation.DSMT4">
                    <p:embed/>
                  </p:oleObj>
                </mc:Choice>
                <mc:Fallback>
                  <p:oleObj name="Equation" r:id="rId23" imgW="2273300" imgH="444500" progId="Equation.DSMT4">
                    <p:embed/>
                    <p:pic>
                      <p:nvPicPr>
                        <p:cNvPr id="3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62600" y="1589314"/>
                          <a:ext cx="3160713"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216360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collision</a:t>
            </a:r>
          </a:p>
        </p:txBody>
      </p:sp>
      <p:sp>
        <p:nvSpPr>
          <p:cNvPr id="3" name="Content Placeholder 2"/>
          <p:cNvSpPr>
            <a:spLocks noGrp="1"/>
          </p:cNvSpPr>
          <p:nvPr>
            <p:ph idx="1"/>
          </p:nvPr>
        </p:nvSpPr>
        <p:spPr/>
        <p:txBody>
          <a:bodyPr/>
          <a:lstStyle/>
          <a:p>
            <a:r>
              <a:rPr lang="en-US" dirty="0"/>
              <a:t>  As always with two dimensions, break down the momenta into x- and y-components:</a:t>
            </a:r>
          </a:p>
        </p:txBody>
      </p:sp>
      <p:grpSp>
        <p:nvGrpSpPr>
          <p:cNvPr id="43" name="Group 42"/>
          <p:cNvGrpSpPr/>
          <p:nvPr/>
        </p:nvGrpSpPr>
        <p:grpSpPr>
          <a:xfrm>
            <a:off x="406174" y="1850571"/>
            <a:ext cx="8596312" cy="4279900"/>
            <a:chOff x="547688" y="914400"/>
            <a:chExt cx="8596312" cy="4279900"/>
          </a:xfrm>
        </p:grpSpPr>
        <p:sp>
          <p:nvSpPr>
            <p:cNvPr id="4" name="Oval 120"/>
            <p:cNvSpPr>
              <a:spLocks noChangeArrowheads="1"/>
            </p:cNvSpPr>
            <p:nvPr/>
          </p:nvSpPr>
          <p:spPr bwMode="auto">
            <a:xfrm>
              <a:off x="1681163" y="1711325"/>
              <a:ext cx="496887" cy="496888"/>
            </a:xfrm>
            <a:prstGeom prst="ellipse">
              <a:avLst/>
            </a:prstGeom>
            <a:solidFill>
              <a:srgbClr val="3366FF"/>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 name="Oval 4"/>
            <p:cNvSpPr/>
            <p:nvPr/>
          </p:nvSpPr>
          <p:spPr bwMode="auto">
            <a:xfrm>
              <a:off x="2178050" y="4695825"/>
              <a:ext cx="498475" cy="49847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ln>
                  <a:solidFill>
                    <a:srgbClr val="000000"/>
                  </a:solidFill>
                </a:ln>
                <a:solidFill>
                  <a:srgbClr val="FF0000"/>
                </a:solidFill>
              </a:endParaRPr>
            </a:p>
          </p:txBody>
        </p:sp>
        <p:cxnSp>
          <p:nvCxnSpPr>
            <p:cNvPr id="6" name="Straight Connector 123"/>
            <p:cNvCxnSpPr>
              <a:cxnSpLocks noChangeShapeType="1"/>
            </p:cNvCxnSpPr>
            <p:nvPr/>
          </p:nvCxnSpPr>
          <p:spPr bwMode="auto">
            <a:xfrm>
              <a:off x="984250" y="3402013"/>
              <a:ext cx="77025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125"/>
            <p:cNvCxnSpPr>
              <a:cxnSpLocks noChangeShapeType="1"/>
            </p:cNvCxnSpPr>
            <p:nvPr/>
          </p:nvCxnSpPr>
          <p:spPr bwMode="auto">
            <a:xfrm>
              <a:off x="3733800" y="2743200"/>
              <a:ext cx="1331913" cy="560388"/>
            </a:xfrm>
            <a:prstGeom prst="line">
              <a:avLst/>
            </a:prstGeom>
            <a:noFill/>
            <a:ln w="9525">
              <a:solidFill>
                <a:srgbClr val="1D0FE3"/>
              </a:solidFill>
              <a:prstDash val="lgDash"/>
              <a:round/>
              <a:headEnd/>
              <a:tailEnd/>
            </a:ln>
            <a:extLst>
              <a:ext uri="{909E8E84-426E-40DD-AFC4-6F175D3DCCD1}">
                <a14:hiddenFill xmlns:a14="http://schemas.microsoft.com/office/drawing/2010/main">
                  <a:noFill/>
                </a14:hiddenFill>
              </a:ext>
            </a:extLst>
          </p:spPr>
        </p:cxnSp>
        <p:cxnSp>
          <p:nvCxnSpPr>
            <p:cNvPr id="8" name="Straight Connector 126"/>
            <p:cNvCxnSpPr>
              <a:cxnSpLocks noChangeShapeType="1"/>
            </p:cNvCxnSpPr>
            <p:nvPr/>
          </p:nvCxnSpPr>
          <p:spPr bwMode="auto">
            <a:xfrm flipV="1">
              <a:off x="4114800" y="3502025"/>
              <a:ext cx="950913" cy="536575"/>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cxnSp>
        <p:cxnSp>
          <p:nvCxnSpPr>
            <p:cNvPr id="9" name="Straight Connector 131"/>
            <p:cNvCxnSpPr>
              <a:cxnSpLocks noChangeShapeType="1"/>
            </p:cNvCxnSpPr>
            <p:nvPr/>
          </p:nvCxnSpPr>
          <p:spPr bwMode="auto">
            <a:xfrm rot="5400000" flipH="1" flipV="1">
              <a:off x="6197600" y="1041400"/>
              <a:ext cx="685800" cy="431800"/>
            </a:xfrm>
            <a:prstGeom prst="line">
              <a:avLst/>
            </a:prstGeom>
            <a:noFill/>
            <a:ln w="9525">
              <a:solidFill>
                <a:srgbClr val="1D0FE3"/>
              </a:solidFill>
              <a:prstDash val="lgDash"/>
              <a:round/>
              <a:headEnd/>
              <a:tailEnd/>
            </a:ln>
            <a:extLst>
              <a:ext uri="{909E8E84-426E-40DD-AFC4-6F175D3DCCD1}">
                <a14:hiddenFill xmlns:a14="http://schemas.microsoft.com/office/drawing/2010/main">
                  <a:noFill/>
                </a14:hiddenFill>
              </a:ext>
            </a:extLst>
          </p:spPr>
        </p:cxnSp>
        <p:cxnSp>
          <p:nvCxnSpPr>
            <p:cNvPr id="10" name="Straight Connector 133"/>
            <p:cNvCxnSpPr>
              <a:cxnSpLocks noChangeShapeType="1"/>
            </p:cNvCxnSpPr>
            <p:nvPr/>
          </p:nvCxnSpPr>
          <p:spPr bwMode="auto">
            <a:xfrm rot="10800000">
              <a:off x="5486400" y="3505200"/>
              <a:ext cx="3124200" cy="106680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cxnSp>
        <p:sp>
          <p:nvSpPr>
            <p:cNvPr id="11" name="Freeform 135"/>
            <p:cNvSpPr>
              <a:spLocks noChangeArrowheads="1"/>
            </p:cNvSpPr>
            <p:nvPr/>
          </p:nvSpPr>
          <p:spPr bwMode="auto">
            <a:xfrm>
              <a:off x="4265613" y="3021013"/>
              <a:ext cx="136525" cy="381000"/>
            </a:xfrm>
            <a:custGeom>
              <a:avLst/>
              <a:gdLst>
                <a:gd name="T0" fmla="*/ 234724 w 103717"/>
                <a:gd name="T1" fmla="*/ 0 h 292100"/>
                <a:gd name="T2" fmla="*/ 33533 w 103717"/>
                <a:gd name="T3" fmla="*/ 310432 h 292100"/>
                <a:gd name="T4" fmla="*/ 33533 w 103717"/>
                <a:gd name="T5" fmla="*/ 649085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36"/>
            <p:cNvSpPr>
              <a:spLocks noChangeArrowheads="1"/>
            </p:cNvSpPr>
            <p:nvPr/>
          </p:nvSpPr>
          <p:spPr bwMode="auto">
            <a:xfrm flipH="1">
              <a:off x="5715000" y="2590800"/>
              <a:ext cx="134938" cy="381000"/>
            </a:xfrm>
            <a:custGeom>
              <a:avLst/>
              <a:gdLst>
                <a:gd name="T0" fmla="*/ 229298 w 103717"/>
                <a:gd name="T1" fmla="*/ 0 h 292100"/>
                <a:gd name="T2" fmla="*/ 32758 w 103717"/>
                <a:gd name="T3" fmla="*/ 310432 h 292100"/>
                <a:gd name="T4" fmla="*/ 32758 w 103717"/>
                <a:gd name="T5" fmla="*/ 649085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7"/>
            <p:cNvSpPr>
              <a:spLocks noChangeArrowheads="1"/>
            </p:cNvSpPr>
            <p:nvPr/>
          </p:nvSpPr>
          <p:spPr bwMode="auto">
            <a:xfrm flipV="1">
              <a:off x="4368800" y="3419475"/>
              <a:ext cx="134938" cy="381000"/>
            </a:xfrm>
            <a:custGeom>
              <a:avLst/>
              <a:gdLst>
                <a:gd name="T0" fmla="*/ 229298 w 103717"/>
                <a:gd name="T1" fmla="*/ 0 h 292100"/>
                <a:gd name="T2" fmla="*/ 32758 w 103717"/>
                <a:gd name="T3" fmla="*/ 310432 h 292100"/>
                <a:gd name="T4" fmla="*/ 32758 w 103717"/>
                <a:gd name="T5" fmla="*/ 649085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38"/>
            <p:cNvSpPr>
              <a:spLocks noChangeArrowheads="1"/>
            </p:cNvSpPr>
            <p:nvPr/>
          </p:nvSpPr>
          <p:spPr bwMode="auto">
            <a:xfrm flipH="1" flipV="1">
              <a:off x="7054850" y="3795713"/>
              <a:ext cx="123825" cy="279400"/>
            </a:xfrm>
            <a:custGeom>
              <a:avLst/>
              <a:gdLst>
                <a:gd name="T0" fmla="*/ 177571 w 103717"/>
                <a:gd name="T1" fmla="*/ 0 h 292100"/>
                <a:gd name="T2" fmla="*/ 25369 w 103717"/>
                <a:gd name="T3" fmla="*/ 122032 h 292100"/>
                <a:gd name="T4" fmla="*/ 25369 w 103717"/>
                <a:gd name="T5" fmla="*/ 255158 h 292100"/>
                <a:gd name="T6" fmla="*/ 0 60000 65536"/>
                <a:gd name="T7" fmla="*/ 0 60000 65536"/>
                <a:gd name="T8" fmla="*/ 0 60000 65536"/>
                <a:gd name="T9" fmla="*/ 0 w 103717"/>
                <a:gd name="T10" fmla="*/ 0 h 292100"/>
                <a:gd name="T11" fmla="*/ 103717 w 103717"/>
                <a:gd name="T12" fmla="*/ 292100 h 292100"/>
              </a:gdLst>
              <a:ahLst/>
              <a:cxnLst>
                <a:cxn ang="T6">
                  <a:pos x="T0" y="T1"/>
                </a:cxn>
                <a:cxn ang="T7">
                  <a:pos x="T2" y="T3"/>
                </a:cxn>
                <a:cxn ang="T8">
                  <a:pos x="T4" y="T5"/>
                </a:cxn>
              </a:cxnLst>
              <a:rect l="T9" t="T10" r="T11" b="T12"/>
              <a:pathLst>
                <a:path w="103717" h="292100">
                  <a:moveTo>
                    <a:pt x="103717" y="0"/>
                  </a:moveTo>
                  <a:cubicBezTo>
                    <a:pt x="66675" y="45508"/>
                    <a:pt x="29634" y="91017"/>
                    <a:pt x="14817" y="139700"/>
                  </a:cubicBezTo>
                  <a:cubicBezTo>
                    <a:pt x="0" y="188383"/>
                    <a:pt x="14817" y="292100"/>
                    <a:pt x="14817" y="292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5" name="Object 2"/>
            <p:cNvGraphicFramePr>
              <a:graphicFrameLocks noChangeAspect="1"/>
            </p:cNvGraphicFramePr>
            <p:nvPr/>
          </p:nvGraphicFramePr>
          <p:xfrm>
            <a:off x="3771900" y="2901950"/>
            <a:ext cx="298450" cy="368300"/>
          </p:xfrm>
          <a:graphic>
            <a:graphicData uri="http://schemas.openxmlformats.org/presentationml/2006/ole">
              <mc:AlternateContent xmlns:mc="http://schemas.openxmlformats.org/markup-compatibility/2006">
                <mc:Choice xmlns:v="urn:schemas-microsoft-com:vml" Requires="v">
                  <p:oleObj spid="_x0000_s10481" name="Equation" r:id="rId3" imgW="165100" imgH="203200" progId="Equation.DSMT4">
                    <p:embed/>
                  </p:oleObj>
                </mc:Choice>
                <mc:Fallback>
                  <p:oleObj name="Equation" r:id="rId3" imgW="165100" imgH="203200" progId="Equation.DSMT4">
                    <p:embed/>
                    <p:pic>
                      <p:nvPicPr>
                        <p:cNvPr id="1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2901950"/>
                          <a:ext cx="298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3"/>
            <p:cNvGraphicFramePr>
              <a:graphicFrameLocks noChangeAspect="1"/>
            </p:cNvGraphicFramePr>
            <p:nvPr/>
          </p:nvGraphicFramePr>
          <p:xfrm>
            <a:off x="3959225" y="3502025"/>
            <a:ext cx="322263" cy="366713"/>
          </p:xfrm>
          <a:graphic>
            <a:graphicData uri="http://schemas.openxmlformats.org/presentationml/2006/ole">
              <mc:AlternateContent xmlns:mc="http://schemas.openxmlformats.org/markup-compatibility/2006">
                <mc:Choice xmlns:v="urn:schemas-microsoft-com:vml" Requires="v">
                  <p:oleObj spid="_x0000_s10482" name="Equation" r:id="rId5" imgW="177800" imgH="203200" progId="Equation.DSMT4">
                    <p:embed/>
                  </p:oleObj>
                </mc:Choice>
                <mc:Fallback>
                  <p:oleObj name="Equation" r:id="rId5" imgW="177800" imgH="203200" progId="Equation.DSMT4">
                    <p:embed/>
                    <p:pic>
                      <p:nvPicPr>
                        <p:cNvPr id="1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3502025"/>
                          <a:ext cx="322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 name="Object 4"/>
            <p:cNvGraphicFramePr>
              <a:graphicFrameLocks noChangeAspect="1"/>
            </p:cNvGraphicFramePr>
            <p:nvPr/>
          </p:nvGraphicFramePr>
          <p:xfrm>
            <a:off x="5797550" y="2528888"/>
            <a:ext cx="298450" cy="366712"/>
          </p:xfrm>
          <a:graphic>
            <a:graphicData uri="http://schemas.openxmlformats.org/presentationml/2006/ole">
              <mc:AlternateContent xmlns:mc="http://schemas.openxmlformats.org/markup-compatibility/2006">
                <mc:Choice xmlns:v="urn:schemas-microsoft-com:vml" Requires="v">
                  <p:oleObj spid="_x0000_s10483" name="Equation" r:id="rId7" imgW="165100" imgH="203200" progId="Equation.DSMT4">
                    <p:embed/>
                  </p:oleObj>
                </mc:Choice>
                <mc:Fallback>
                  <p:oleObj name="Equation" r:id="rId7" imgW="165100" imgH="203200" progId="Equation.DSMT4">
                    <p:embed/>
                    <p:pic>
                      <p:nvPicPr>
                        <p:cNvPr id="1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550" y="25288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5"/>
            <p:cNvGraphicFramePr>
              <a:graphicFrameLocks noChangeAspect="1"/>
            </p:cNvGraphicFramePr>
            <p:nvPr/>
          </p:nvGraphicFramePr>
          <p:xfrm>
            <a:off x="7239000" y="3810000"/>
            <a:ext cx="320675" cy="366713"/>
          </p:xfrm>
          <a:graphic>
            <a:graphicData uri="http://schemas.openxmlformats.org/presentationml/2006/ole">
              <mc:AlternateContent xmlns:mc="http://schemas.openxmlformats.org/markup-compatibility/2006">
                <mc:Choice xmlns:v="urn:schemas-microsoft-com:vml" Requires="v">
                  <p:oleObj spid="_x0000_s10484" name="Equation" r:id="rId9" imgW="177800" imgH="203200" progId="Equation.DSMT4">
                    <p:embed/>
                  </p:oleObj>
                </mc:Choice>
                <mc:Fallback>
                  <p:oleObj name="Equation" r:id="rId9" imgW="177800" imgH="203200" progId="Equation.DSMT4">
                    <p:embed/>
                    <p:pic>
                      <p:nvPicPr>
                        <p:cNvPr id="18"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3810000"/>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19" name="Straight Arrow Connector 144"/>
            <p:cNvCxnSpPr>
              <a:cxnSpLocks noChangeShapeType="1"/>
            </p:cNvCxnSpPr>
            <p:nvPr/>
          </p:nvCxnSpPr>
          <p:spPr bwMode="auto">
            <a:xfrm>
              <a:off x="2106613" y="2009775"/>
              <a:ext cx="1627187" cy="733425"/>
            </a:xfrm>
            <a:prstGeom prst="straightConnector1">
              <a:avLst/>
            </a:prstGeom>
            <a:noFill/>
            <a:ln w="12700">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46"/>
            <p:cNvCxnSpPr>
              <a:cxnSpLocks noChangeShapeType="1"/>
            </p:cNvCxnSpPr>
            <p:nvPr/>
          </p:nvCxnSpPr>
          <p:spPr bwMode="auto">
            <a:xfrm rot="5400000" flipH="1" flipV="1">
              <a:off x="2951957" y="3850481"/>
              <a:ext cx="769938" cy="1266825"/>
            </a:xfrm>
            <a:prstGeom prst="straightConnector1">
              <a:avLst/>
            </a:prstGeom>
            <a:noFill/>
            <a:ln w="12700">
              <a:solidFill>
                <a:srgbClr val="FF150C"/>
              </a:solidFill>
              <a:round/>
              <a:headEnd/>
              <a:tailEnd type="arrow" w="med" len="med"/>
            </a:ln>
            <a:extLst>
              <a:ext uri="{909E8E84-426E-40DD-AFC4-6F175D3DCCD1}">
                <a14:hiddenFill xmlns:a14="http://schemas.microsoft.com/office/drawing/2010/main">
                  <a:noFill/>
                </a14:hiddenFill>
              </a:ext>
            </a:extLst>
          </p:spPr>
        </p:cxnSp>
        <p:graphicFrame>
          <p:nvGraphicFramePr>
            <p:cNvPr id="21" name="Object 6"/>
            <p:cNvGraphicFramePr>
              <a:graphicFrameLocks noChangeAspect="1"/>
            </p:cNvGraphicFramePr>
            <p:nvPr/>
          </p:nvGraphicFramePr>
          <p:xfrm>
            <a:off x="2770188" y="2009775"/>
            <a:ext cx="579437" cy="366713"/>
          </p:xfrm>
          <a:graphic>
            <a:graphicData uri="http://schemas.openxmlformats.org/presentationml/2006/ole">
              <mc:AlternateContent xmlns:mc="http://schemas.openxmlformats.org/markup-compatibility/2006">
                <mc:Choice xmlns:v="urn:schemas-microsoft-com:vml" Requires="v">
                  <p:oleObj spid="_x0000_s10485" name="Equation" r:id="rId11" imgW="317500" imgH="203200" progId="Equation.DSMT4">
                    <p:embed/>
                  </p:oleObj>
                </mc:Choice>
                <mc:Fallback>
                  <p:oleObj name="Equation" r:id="rId11" imgW="317500" imgH="203200" progId="Equation.DSMT4">
                    <p:embed/>
                    <p:pic>
                      <p:nvPicPr>
                        <p:cNvPr id="2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0188" y="2009775"/>
                          <a:ext cx="579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 name="Object 7"/>
            <p:cNvGraphicFramePr>
              <a:graphicFrameLocks noChangeAspect="1"/>
            </p:cNvGraphicFramePr>
            <p:nvPr/>
          </p:nvGraphicFramePr>
          <p:xfrm>
            <a:off x="3187700" y="4510088"/>
            <a:ext cx="647700" cy="366712"/>
          </p:xfrm>
          <a:graphic>
            <a:graphicData uri="http://schemas.openxmlformats.org/presentationml/2006/ole">
              <mc:AlternateContent xmlns:mc="http://schemas.openxmlformats.org/markup-compatibility/2006">
                <mc:Choice xmlns:v="urn:schemas-microsoft-com:vml" Requires="v">
                  <p:oleObj spid="_x0000_s10486" name="Equation" r:id="rId13" imgW="355600" imgH="203200" progId="Equation.DSMT4">
                    <p:embed/>
                  </p:oleObj>
                </mc:Choice>
                <mc:Fallback>
                  <p:oleObj name="Equation" r:id="rId13" imgW="355600" imgH="203200" progId="Equation.DSMT4">
                    <p:embed/>
                    <p:pic>
                      <p:nvPicPr>
                        <p:cNvPr id="2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7700" y="45100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 name="Object 8"/>
            <p:cNvGraphicFramePr>
              <a:graphicFrameLocks noChangeAspect="1"/>
            </p:cNvGraphicFramePr>
            <p:nvPr/>
          </p:nvGraphicFramePr>
          <p:xfrm>
            <a:off x="5562600" y="2108200"/>
            <a:ext cx="277813" cy="368300"/>
          </p:xfrm>
          <a:graphic>
            <a:graphicData uri="http://schemas.openxmlformats.org/presentationml/2006/ole">
              <mc:AlternateContent xmlns:mc="http://schemas.openxmlformats.org/markup-compatibility/2006">
                <mc:Choice xmlns:v="urn:schemas-microsoft-com:vml" Requires="v">
                  <p:oleObj spid="_x0000_s10487" name="Equation" r:id="rId15" imgW="152400" imgH="203200" progId="Equation.DSMT4">
                    <p:embed/>
                  </p:oleObj>
                </mc:Choice>
                <mc:Fallback>
                  <p:oleObj name="Equation" r:id="rId15" imgW="152400" imgH="203200" progId="Equation.DSMT4">
                    <p:embed/>
                    <p:pic>
                      <p:nvPicPr>
                        <p:cNvPr id="2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2108200"/>
                          <a:ext cx="2778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 name="Object 9"/>
            <p:cNvGraphicFramePr>
              <a:graphicFrameLocks noChangeAspect="1"/>
            </p:cNvGraphicFramePr>
            <p:nvPr/>
          </p:nvGraphicFramePr>
          <p:xfrm>
            <a:off x="6457950" y="3900488"/>
            <a:ext cx="323850" cy="366712"/>
          </p:xfrm>
          <a:graphic>
            <a:graphicData uri="http://schemas.openxmlformats.org/presentationml/2006/ole">
              <mc:AlternateContent xmlns:mc="http://schemas.openxmlformats.org/markup-compatibility/2006">
                <mc:Choice xmlns:v="urn:schemas-microsoft-com:vml" Requires="v">
                  <p:oleObj spid="_x0000_s10488" name="Equation" r:id="rId17" imgW="177800" imgH="203200" progId="Equation.DSMT4">
                    <p:embed/>
                  </p:oleObj>
                </mc:Choice>
                <mc:Fallback>
                  <p:oleObj name="Equation" r:id="rId17" imgW="177800" imgH="203200" progId="Equation.DSMT4">
                    <p:embed/>
                    <p:pic>
                      <p:nvPicPr>
                        <p:cNvPr id="2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57950" y="39004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5" name="Straight Arrow Connector 153"/>
            <p:cNvCxnSpPr>
              <a:cxnSpLocks noChangeShapeType="1"/>
            </p:cNvCxnSpPr>
            <p:nvPr/>
          </p:nvCxnSpPr>
          <p:spPr bwMode="auto">
            <a:xfrm rot="5400000" flipH="1" flipV="1">
              <a:off x="5065713" y="2009775"/>
              <a:ext cx="1492250" cy="895350"/>
            </a:xfrm>
            <a:prstGeom prst="straightConnector1">
              <a:avLst/>
            </a:prstGeom>
            <a:noFill/>
            <a:ln w="12700">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155"/>
            <p:cNvCxnSpPr>
              <a:cxnSpLocks noChangeShapeType="1"/>
            </p:cNvCxnSpPr>
            <p:nvPr/>
          </p:nvCxnSpPr>
          <p:spPr bwMode="auto">
            <a:xfrm>
              <a:off x="6218238" y="3765550"/>
              <a:ext cx="1792287" cy="623888"/>
            </a:xfrm>
            <a:prstGeom prst="straightConnector1">
              <a:avLst/>
            </a:prstGeom>
            <a:noFill/>
            <a:ln w="12700">
              <a:solidFill>
                <a:srgbClr val="FF150C"/>
              </a:solidFill>
              <a:round/>
              <a:headEnd/>
              <a:tailEnd type="arrow" w="med" len="med"/>
            </a:ln>
            <a:extLst>
              <a:ext uri="{909E8E84-426E-40DD-AFC4-6F175D3DCCD1}">
                <a14:hiddenFill xmlns:a14="http://schemas.microsoft.com/office/drawing/2010/main">
                  <a:noFill/>
                </a14:hiddenFill>
              </a:ext>
            </a:extLst>
          </p:spPr>
        </p:cxnSp>
        <p:cxnSp>
          <p:nvCxnSpPr>
            <p:cNvPr id="27" name="Straight Arrow Connector 34"/>
            <p:cNvCxnSpPr>
              <a:cxnSpLocks noChangeShapeType="1"/>
            </p:cNvCxnSpPr>
            <p:nvPr/>
          </p:nvCxnSpPr>
          <p:spPr bwMode="auto">
            <a:xfrm rot="5400000">
              <a:off x="1676401" y="2514600"/>
              <a:ext cx="457200" cy="3175"/>
            </a:xfrm>
            <a:prstGeom prst="straightConnector1">
              <a:avLst/>
            </a:prstGeom>
            <a:noFill/>
            <a:ln w="38100">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39"/>
            <p:cNvCxnSpPr>
              <a:cxnSpLocks noChangeShapeType="1"/>
            </p:cNvCxnSpPr>
            <p:nvPr/>
          </p:nvCxnSpPr>
          <p:spPr bwMode="auto">
            <a:xfrm flipV="1">
              <a:off x="1905000" y="2743200"/>
              <a:ext cx="1674813" cy="1588"/>
            </a:xfrm>
            <a:prstGeom prst="straightConnector1">
              <a:avLst/>
            </a:prstGeom>
            <a:noFill/>
            <a:ln w="38100">
              <a:solidFill>
                <a:srgbClr val="1D0FE3"/>
              </a:solidFill>
              <a:round/>
              <a:headEnd/>
              <a:tailEnd type="arrow" w="med" len="med"/>
            </a:ln>
            <a:extLst>
              <a:ext uri="{909E8E84-426E-40DD-AFC4-6F175D3DCCD1}">
                <a14:hiddenFill xmlns:a14="http://schemas.microsoft.com/office/drawing/2010/main">
                  <a:noFill/>
                </a14:hiddenFill>
              </a:ext>
            </a:extLst>
          </p:spPr>
        </p:cxnSp>
        <p:graphicFrame>
          <p:nvGraphicFramePr>
            <p:cNvPr id="29" name="Object 10"/>
            <p:cNvGraphicFramePr>
              <a:graphicFrameLocks noChangeAspect="1"/>
            </p:cNvGraphicFramePr>
            <p:nvPr/>
          </p:nvGraphicFramePr>
          <p:xfrm>
            <a:off x="547688" y="2286000"/>
            <a:ext cx="1204912" cy="366713"/>
          </p:xfrm>
          <a:graphic>
            <a:graphicData uri="http://schemas.openxmlformats.org/presentationml/2006/ole">
              <mc:AlternateContent xmlns:mc="http://schemas.openxmlformats.org/markup-compatibility/2006">
                <mc:Choice xmlns:v="urn:schemas-microsoft-com:vml" Requires="v">
                  <p:oleObj spid="_x0000_s10489" name="Equation" r:id="rId19" imgW="660400" imgH="203200" progId="Equation.DSMT4">
                    <p:embed/>
                  </p:oleObj>
                </mc:Choice>
                <mc:Fallback>
                  <p:oleObj name="Equation" r:id="rId19" imgW="660400" imgH="203200" progId="Equation.DSMT4">
                    <p:embed/>
                    <p:pic>
                      <p:nvPicPr>
                        <p:cNvPr id="29"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7688" y="2286000"/>
                          <a:ext cx="120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30" name="Straight Arrow Connector 43"/>
            <p:cNvCxnSpPr>
              <a:cxnSpLocks noChangeShapeType="1"/>
            </p:cNvCxnSpPr>
            <p:nvPr/>
          </p:nvCxnSpPr>
          <p:spPr bwMode="auto">
            <a:xfrm rot="5400000" flipH="1" flipV="1">
              <a:off x="2167731" y="4385469"/>
              <a:ext cx="541338" cy="0"/>
            </a:xfrm>
            <a:prstGeom prst="straightConnector1">
              <a:avLst/>
            </a:prstGeom>
            <a:noFill/>
            <a:ln w="38100">
              <a:solidFill>
                <a:srgbClr val="FF150C"/>
              </a:solidFill>
              <a:round/>
              <a:headEnd/>
              <a:tailEnd type="arrow" w="med" len="med"/>
            </a:ln>
            <a:extLst>
              <a:ext uri="{909E8E84-426E-40DD-AFC4-6F175D3DCCD1}">
                <a14:hiddenFill xmlns:a14="http://schemas.microsoft.com/office/drawing/2010/main">
                  <a:noFill/>
                </a14:hiddenFill>
              </a:ext>
            </a:extLst>
          </p:spPr>
        </p:cxnSp>
        <p:graphicFrame>
          <p:nvGraphicFramePr>
            <p:cNvPr id="31" name="Object 11"/>
            <p:cNvGraphicFramePr>
              <a:graphicFrameLocks noChangeAspect="1"/>
            </p:cNvGraphicFramePr>
            <p:nvPr/>
          </p:nvGraphicFramePr>
          <p:xfrm>
            <a:off x="1031875" y="4267200"/>
            <a:ext cx="1274763" cy="366713"/>
          </p:xfrm>
          <a:graphic>
            <a:graphicData uri="http://schemas.openxmlformats.org/presentationml/2006/ole">
              <mc:AlternateContent xmlns:mc="http://schemas.openxmlformats.org/markup-compatibility/2006">
                <mc:Choice xmlns:v="urn:schemas-microsoft-com:vml" Requires="v">
                  <p:oleObj spid="_x0000_s10490" name="Equation" r:id="rId21" imgW="698500" imgH="203200" progId="Equation.DSMT4">
                    <p:embed/>
                  </p:oleObj>
                </mc:Choice>
                <mc:Fallback>
                  <p:oleObj name="Equation" r:id="rId21" imgW="698500" imgH="203200" progId="Equation.DSMT4">
                    <p:embed/>
                    <p:pic>
                      <p:nvPicPr>
                        <p:cNvPr id="3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31875" y="4267200"/>
                          <a:ext cx="1274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32" name="Straight Arrow Connector 46"/>
            <p:cNvCxnSpPr>
              <a:cxnSpLocks noChangeShapeType="1"/>
            </p:cNvCxnSpPr>
            <p:nvPr/>
          </p:nvCxnSpPr>
          <p:spPr bwMode="auto">
            <a:xfrm flipV="1">
              <a:off x="2514600" y="4114800"/>
              <a:ext cx="1295400" cy="7938"/>
            </a:xfrm>
            <a:prstGeom prst="straightConnector1">
              <a:avLst/>
            </a:prstGeom>
            <a:noFill/>
            <a:ln w="38100">
              <a:solidFill>
                <a:srgbClr val="FF150C"/>
              </a:solidFill>
              <a:round/>
              <a:headEnd/>
              <a:tailEnd type="arrow" w="med" len="med"/>
            </a:ln>
            <a:extLst>
              <a:ext uri="{909E8E84-426E-40DD-AFC4-6F175D3DCCD1}">
                <a14:hiddenFill xmlns:a14="http://schemas.microsoft.com/office/drawing/2010/main">
                  <a:noFill/>
                </a14:hiddenFill>
              </a:ext>
            </a:extLst>
          </p:spPr>
        </p:cxnSp>
        <p:graphicFrame>
          <p:nvGraphicFramePr>
            <p:cNvPr id="33" name="Object 12"/>
            <p:cNvGraphicFramePr>
              <a:graphicFrameLocks noChangeAspect="1"/>
            </p:cNvGraphicFramePr>
            <p:nvPr/>
          </p:nvGraphicFramePr>
          <p:xfrm>
            <a:off x="2262188" y="3657600"/>
            <a:ext cx="1322387" cy="366713"/>
          </p:xfrm>
          <a:graphic>
            <a:graphicData uri="http://schemas.openxmlformats.org/presentationml/2006/ole">
              <mc:AlternateContent xmlns:mc="http://schemas.openxmlformats.org/markup-compatibility/2006">
                <mc:Choice xmlns:v="urn:schemas-microsoft-com:vml" Requires="v">
                  <p:oleObj spid="_x0000_s10491" name="Equation" r:id="rId23" imgW="723900" imgH="203200" progId="Equation.DSMT4">
                    <p:embed/>
                  </p:oleObj>
                </mc:Choice>
                <mc:Fallback>
                  <p:oleObj name="Equation" r:id="rId23" imgW="723900" imgH="203200" progId="Equation.DSMT4">
                    <p:embed/>
                    <p:pic>
                      <p:nvPicPr>
                        <p:cNvPr id="33"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62188" y="3657600"/>
                          <a:ext cx="1322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 name="Object 13"/>
            <p:cNvGraphicFramePr>
              <a:graphicFrameLocks noChangeAspect="1"/>
            </p:cNvGraphicFramePr>
            <p:nvPr/>
          </p:nvGraphicFramePr>
          <p:xfrm>
            <a:off x="2111375" y="2819400"/>
            <a:ext cx="1250950" cy="366713"/>
          </p:xfrm>
          <a:graphic>
            <a:graphicData uri="http://schemas.openxmlformats.org/presentationml/2006/ole">
              <mc:AlternateContent xmlns:mc="http://schemas.openxmlformats.org/markup-compatibility/2006">
                <mc:Choice xmlns:v="urn:schemas-microsoft-com:vml" Requires="v">
                  <p:oleObj spid="_x0000_s10492" name="Equation" r:id="rId25" imgW="685800" imgH="203200" progId="Equation.DSMT4">
                    <p:embed/>
                  </p:oleObj>
                </mc:Choice>
                <mc:Fallback>
                  <p:oleObj name="Equation" r:id="rId25" imgW="685800" imgH="203200" progId="Equation.DSMT4">
                    <p:embed/>
                    <p:pic>
                      <p:nvPicPr>
                        <p:cNvPr id="34"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11375" y="28194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35" name="Straight Arrow Connector 50"/>
            <p:cNvCxnSpPr>
              <a:cxnSpLocks noChangeShapeType="1"/>
            </p:cNvCxnSpPr>
            <p:nvPr/>
          </p:nvCxnSpPr>
          <p:spPr bwMode="auto">
            <a:xfrm rot="16200000" flipV="1">
              <a:off x="5639594" y="2361406"/>
              <a:ext cx="1219200" cy="1588"/>
            </a:xfrm>
            <a:prstGeom prst="straightConnector1">
              <a:avLst/>
            </a:prstGeom>
            <a:noFill/>
            <a:ln w="38100">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51"/>
            <p:cNvCxnSpPr>
              <a:cxnSpLocks noChangeShapeType="1"/>
            </p:cNvCxnSpPr>
            <p:nvPr/>
          </p:nvCxnSpPr>
          <p:spPr bwMode="auto">
            <a:xfrm flipV="1">
              <a:off x="5486400" y="2971800"/>
              <a:ext cx="762000" cy="1588"/>
            </a:xfrm>
            <a:prstGeom prst="straightConnector1">
              <a:avLst/>
            </a:prstGeom>
            <a:noFill/>
            <a:ln w="38100">
              <a:solidFill>
                <a:srgbClr val="1D0FE3"/>
              </a:solidFill>
              <a:round/>
              <a:headEnd/>
              <a:tailEnd type="arrow" w="med" len="med"/>
            </a:ln>
            <a:extLst>
              <a:ext uri="{909E8E84-426E-40DD-AFC4-6F175D3DCCD1}">
                <a14:hiddenFill xmlns:a14="http://schemas.microsoft.com/office/drawing/2010/main">
                  <a:noFill/>
                </a14:hiddenFill>
              </a:ext>
            </a:extLst>
          </p:spPr>
        </p:cxnSp>
        <p:cxnSp>
          <p:nvCxnSpPr>
            <p:cNvPr id="37" name="Straight Arrow Connector 54"/>
            <p:cNvCxnSpPr>
              <a:cxnSpLocks noChangeShapeType="1"/>
            </p:cNvCxnSpPr>
            <p:nvPr/>
          </p:nvCxnSpPr>
          <p:spPr bwMode="auto">
            <a:xfrm flipV="1">
              <a:off x="6264275" y="3787775"/>
              <a:ext cx="1752600" cy="7938"/>
            </a:xfrm>
            <a:prstGeom prst="straightConnector1">
              <a:avLst/>
            </a:prstGeom>
            <a:noFill/>
            <a:ln w="38100">
              <a:solidFill>
                <a:srgbClr val="FF150C"/>
              </a:solidFill>
              <a:round/>
              <a:headEnd/>
              <a:tailEnd type="arrow" w="med" len="med"/>
            </a:ln>
            <a:extLst>
              <a:ext uri="{909E8E84-426E-40DD-AFC4-6F175D3DCCD1}">
                <a14:hiddenFill xmlns:a14="http://schemas.microsoft.com/office/drawing/2010/main">
                  <a:noFill/>
                </a14:hiddenFill>
              </a:ext>
            </a:extLst>
          </p:spPr>
        </p:cxnSp>
        <p:cxnSp>
          <p:nvCxnSpPr>
            <p:cNvPr id="38" name="Straight Arrow Connector 56"/>
            <p:cNvCxnSpPr>
              <a:cxnSpLocks noChangeShapeType="1"/>
            </p:cNvCxnSpPr>
            <p:nvPr/>
          </p:nvCxnSpPr>
          <p:spPr bwMode="auto">
            <a:xfrm rot="5400000">
              <a:off x="7714457" y="4104481"/>
              <a:ext cx="603250" cy="1587"/>
            </a:xfrm>
            <a:prstGeom prst="straightConnector1">
              <a:avLst/>
            </a:prstGeom>
            <a:noFill/>
            <a:ln w="38100">
              <a:solidFill>
                <a:srgbClr val="FF150C"/>
              </a:solidFill>
              <a:round/>
              <a:headEnd/>
              <a:tailEnd type="arrow" w="med" len="med"/>
            </a:ln>
            <a:extLst>
              <a:ext uri="{909E8E84-426E-40DD-AFC4-6F175D3DCCD1}">
                <a14:hiddenFill xmlns:a14="http://schemas.microsoft.com/office/drawing/2010/main">
                  <a:noFill/>
                </a14:hiddenFill>
              </a:ext>
            </a:extLst>
          </p:spPr>
        </p:cxnSp>
        <p:graphicFrame>
          <p:nvGraphicFramePr>
            <p:cNvPr id="39" name="Object 14"/>
            <p:cNvGraphicFramePr>
              <a:graphicFrameLocks noChangeAspect="1"/>
            </p:cNvGraphicFramePr>
            <p:nvPr/>
          </p:nvGraphicFramePr>
          <p:xfrm>
            <a:off x="5486400" y="2986088"/>
            <a:ext cx="1273175" cy="366712"/>
          </p:xfrm>
          <a:graphic>
            <a:graphicData uri="http://schemas.openxmlformats.org/presentationml/2006/ole">
              <mc:AlternateContent xmlns:mc="http://schemas.openxmlformats.org/markup-compatibility/2006">
                <mc:Choice xmlns:v="urn:schemas-microsoft-com:vml" Requires="v">
                  <p:oleObj spid="_x0000_s10493" name="Equation" r:id="rId27" imgW="698500" imgH="203200" progId="Equation.DSMT4">
                    <p:embed/>
                  </p:oleObj>
                </mc:Choice>
                <mc:Fallback>
                  <p:oleObj name="Equation" r:id="rId27" imgW="698500" imgH="203200" progId="Equation.DSMT4">
                    <p:embed/>
                    <p:pic>
                      <p:nvPicPr>
                        <p:cNvPr id="39"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86400" y="2986088"/>
                          <a:ext cx="1273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 name="Object 15"/>
            <p:cNvGraphicFramePr>
              <a:graphicFrameLocks noChangeAspect="1"/>
            </p:cNvGraphicFramePr>
            <p:nvPr/>
          </p:nvGraphicFramePr>
          <p:xfrm>
            <a:off x="6389688" y="2362200"/>
            <a:ext cx="1227137" cy="366713"/>
          </p:xfrm>
          <a:graphic>
            <a:graphicData uri="http://schemas.openxmlformats.org/presentationml/2006/ole">
              <mc:AlternateContent xmlns:mc="http://schemas.openxmlformats.org/markup-compatibility/2006">
                <mc:Choice xmlns:v="urn:schemas-microsoft-com:vml" Requires="v">
                  <p:oleObj spid="_x0000_s10494" name="Equation" r:id="rId29" imgW="673100" imgH="203200" progId="Equation.DSMT4">
                    <p:embed/>
                  </p:oleObj>
                </mc:Choice>
                <mc:Fallback>
                  <p:oleObj name="Equation" r:id="rId29" imgW="673100" imgH="203200" progId="Equation.DSMT4">
                    <p:embed/>
                    <p:pic>
                      <p:nvPicPr>
                        <p:cNvPr id="4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89688" y="2362200"/>
                          <a:ext cx="1227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 name="Object 16"/>
            <p:cNvGraphicFramePr>
              <a:graphicFrameLocks noChangeAspect="1"/>
            </p:cNvGraphicFramePr>
            <p:nvPr/>
          </p:nvGraphicFramePr>
          <p:xfrm>
            <a:off x="7845425" y="3886200"/>
            <a:ext cx="1298575" cy="366713"/>
          </p:xfrm>
          <a:graphic>
            <a:graphicData uri="http://schemas.openxmlformats.org/presentationml/2006/ole">
              <mc:AlternateContent xmlns:mc="http://schemas.openxmlformats.org/markup-compatibility/2006">
                <mc:Choice xmlns:v="urn:schemas-microsoft-com:vml" Requires="v">
                  <p:oleObj spid="_x0000_s10495" name="Equation" r:id="rId31" imgW="711200" imgH="203200" progId="Equation.DSMT4">
                    <p:embed/>
                  </p:oleObj>
                </mc:Choice>
                <mc:Fallback>
                  <p:oleObj name="Equation" r:id="rId31" imgW="711200" imgH="203200" progId="Equation.DSMT4">
                    <p:embed/>
                    <p:pic>
                      <p:nvPicPr>
                        <p:cNvPr id="41"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45425" y="3886200"/>
                          <a:ext cx="129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2" name="Object 17"/>
            <p:cNvGraphicFramePr>
              <a:graphicFrameLocks noChangeAspect="1"/>
            </p:cNvGraphicFramePr>
            <p:nvPr/>
          </p:nvGraphicFramePr>
          <p:xfrm>
            <a:off x="6629400" y="3429000"/>
            <a:ext cx="1346200" cy="366713"/>
          </p:xfrm>
          <a:graphic>
            <a:graphicData uri="http://schemas.openxmlformats.org/presentationml/2006/ole">
              <mc:AlternateContent xmlns:mc="http://schemas.openxmlformats.org/markup-compatibility/2006">
                <mc:Choice xmlns:v="urn:schemas-microsoft-com:vml" Requires="v">
                  <p:oleObj spid="_x0000_s10496" name="Equation" r:id="rId33" imgW="736600" imgH="203200" progId="Equation.DSMT4">
                    <p:embed/>
                  </p:oleObj>
                </mc:Choice>
                <mc:Fallback>
                  <p:oleObj name="Equation" r:id="rId33" imgW="736600" imgH="203200" progId="Equation.DSMT4">
                    <p:embed/>
                    <p:pic>
                      <p:nvPicPr>
                        <p:cNvPr id="42"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3429000"/>
                          <a:ext cx="134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4" name="TextBox 43">
            <a:extLst>
              <a:ext uri="{FF2B5EF4-FFF2-40B4-BE49-F238E27FC236}">
                <a16:creationId xmlns:a16="http://schemas.microsoft.com/office/drawing/2014/main" id="{EB0E60DC-0AD2-FF42-9F5E-E178970BE601}"/>
              </a:ext>
            </a:extLst>
          </p:cNvPr>
          <p:cNvSpPr txBox="1"/>
          <p:nvPr/>
        </p:nvSpPr>
        <p:spPr>
          <a:xfrm>
            <a:off x="2438400" y="812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443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56540" y="1438275"/>
            <a:ext cx="8608060" cy="934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A ball moving </a:t>
            </a:r>
            <a:r>
              <a:rPr lang="en-US" sz="2000" dirty="0">
                <a:latin typeface="Times New Roman"/>
                <a:cs typeface="Times New Roman"/>
              </a:rPr>
              <a:t>at </a:t>
            </a:r>
            <a:r>
              <a:rPr lang="en-US" sz="2000" dirty="0">
                <a:solidFill>
                  <a:srgbClr val="FF0000"/>
                </a:solidFill>
                <a:latin typeface="Times New Roman"/>
                <a:cs typeface="Times New Roman"/>
              </a:rPr>
              <a:t>5 m/s</a:t>
            </a:r>
            <a:r>
              <a:rPr lang="en-US" sz="2000" dirty="0">
                <a:latin typeface="Times New Roman"/>
                <a:cs typeface="Times New Roman"/>
              </a:rPr>
              <a:t> </a:t>
            </a:r>
            <a:r>
              <a:rPr lang="en-US" sz="2000" dirty="0">
                <a:solidFill>
                  <a:srgbClr val="0000FF"/>
                </a:solidFill>
                <a:latin typeface="Times New Roman"/>
                <a:cs typeface="Times New Roman"/>
              </a:rPr>
              <a:t>strikes a surface and bounces back </a:t>
            </a:r>
            <a:r>
              <a:rPr lang="en-US" sz="2000" dirty="0">
                <a:latin typeface="Times New Roman"/>
                <a:cs typeface="Times New Roman"/>
              </a:rPr>
              <a:t>at </a:t>
            </a:r>
            <a:r>
              <a:rPr lang="en-US" sz="2000" dirty="0">
                <a:solidFill>
                  <a:srgbClr val="FF0000"/>
                </a:solidFill>
                <a:latin typeface="Times New Roman"/>
                <a:cs typeface="Times New Roman"/>
              </a:rPr>
              <a:t>4.9 m/s</a:t>
            </a:r>
            <a:r>
              <a:rPr lang="en-US" sz="2000" dirty="0">
                <a:latin typeface="Times New Roman"/>
                <a:cs typeface="Times New Roman"/>
              </a:rPr>
              <a:t> in the </a:t>
            </a:r>
            <a:r>
              <a:rPr lang="en-US" sz="2000" dirty="0">
                <a:solidFill>
                  <a:srgbClr val="0000FF"/>
                </a:solidFill>
                <a:latin typeface="Times New Roman"/>
                <a:cs typeface="Times New Roman"/>
              </a:rPr>
              <a:t>opposite direction</a:t>
            </a:r>
            <a:r>
              <a:rPr lang="en-US" sz="2000" dirty="0">
                <a:latin typeface="Times New Roman"/>
                <a:cs typeface="Times New Roman"/>
              </a:rPr>
              <a:t>, all in </a:t>
            </a:r>
            <a:r>
              <a:rPr lang="en-US" sz="2000" dirty="0">
                <a:solidFill>
                  <a:srgbClr val="FF0000"/>
                </a:solidFill>
                <a:latin typeface="Times New Roman"/>
                <a:cs typeface="Times New Roman"/>
              </a:rPr>
              <a:t>0.1 seconds</a:t>
            </a:r>
            <a:r>
              <a:rPr lang="en-US" sz="2000" dirty="0">
                <a:latin typeface="Times New Roman"/>
                <a:cs typeface="Times New Roman"/>
              </a:rPr>
              <a:t>.  </a:t>
            </a:r>
            <a:r>
              <a:rPr lang="en-US" sz="2000" dirty="0">
                <a:solidFill>
                  <a:srgbClr val="008000"/>
                </a:solidFill>
                <a:latin typeface="Times New Roman"/>
                <a:cs typeface="Times New Roman"/>
              </a:rPr>
              <a:t>What is the ball’</a:t>
            </a:r>
            <a:r>
              <a:rPr lang="en-US" altLang="ja-JP" sz="2000" dirty="0">
                <a:solidFill>
                  <a:srgbClr val="008000"/>
                </a:solidFill>
                <a:latin typeface="Times New Roman"/>
                <a:cs typeface="Times New Roman"/>
              </a:rPr>
              <a:t>s </a:t>
            </a:r>
            <a:r>
              <a:rPr lang="en-US" altLang="ja-JP" sz="2000" i="1" dirty="0">
                <a:solidFill>
                  <a:srgbClr val="008000"/>
                </a:solidFill>
                <a:latin typeface="Times New Roman"/>
                <a:cs typeface="Times New Roman"/>
              </a:rPr>
              <a:t>acceleration</a:t>
            </a:r>
            <a:r>
              <a:rPr lang="en-US" altLang="ja-JP" sz="2000" dirty="0">
                <a:solidFill>
                  <a:srgbClr val="008000"/>
                </a:solidFill>
                <a:latin typeface="Times New Roman"/>
                <a:cs typeface="Times New Roman"/>
              </a:rPr>
              <a:t>?</a:t>
            </a:r>
            <a:endParaRPr lang="en-US" sz="2000" dirty="0">
              <a:solidFill>
                <a:srgbClr val="008000"/>
              </a:solidFill>
              <a:latin typeface="Times New Roman"/>
              <a:cs typeface="Times New Roman"/>
            </a:endParaRPr>
          </a:p>
        </p:txBody>
      </p:sp>
      <p:sp>
        <p:nvSpPr>
          <p:cNvPr id="13314" name="Rectangle 3"/>
          <p:cNvSpPr>
            <a:spLocks noChangeArrowheads="1"/>
          </p:cNvSpPr>
          <p:nvPr/>
        </p:nvSpPr>
        <p:spPr bwMode="auto">
          <a:xfrm>
            <a:off x="256540" y="257175"/>
            <a:ext cx="7863840"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This is supposed to be FUN</a:t>
            </a:r>
            <a:r>
              <a:rPr lang="en-US" sz="2000" dirty="0">
                <a:latin typeface="Times New Roman"/>
                <a:cs typeface="Times New Roman"/>
              </a:rPr>
              <a:t>.</a:t>
            </a:r>
          </a:p>
          <a:p>
            <a:pPr algn="l"/>
            <a:r>
              <a:rPr lang="en-US" sz="2000" dirty="0">
                <a:latin typeface="Times New Roman"/>
                <a:cs typeface="Times New Roman"/>
              </a:rPr>
              <a:t>Don’</a:t>
            </a:r>
            <a:r>
              <a:rPr lang="en-US" altLang="ja-JP" sz="2000" dirty="0">
                <a:latin typeface="Times New Roman"/>
                <a:cs typeface="Times New Roman"/>
              </a:rPr>
              <a:t>t take notes,</a:t>
            </a:r>
          </a:p>
          <a:p>
            <a:pPr algn="l"/>
            <a:r>
              <a:rPr lang="en-US" sz="2000" dirty="0">
                <a:latin typeface="Times New Roman"/>
                <a:cs typeface="Times New Roman"/>
              </a:rPr>
              <a:t>                 but do listen and think!</a:t>
            </a:r>
          </a:p>
        </p:txBody>
      </p:sp>
      <p:sp>
        <p:nvSpPr>
          <p:cNvPr id="5" name="Rectangle 1"/>
          <p:cNvSpPr>
            <a:spLocks noChangeArrowheads="1"/>
          </p:cNvSpPr>
          <p:nvPr/>
        </p:nvSpPr>
        <p:spPr bwMode="auto">
          <a:xfrm>
            <a:off x="256540" y="2697954"/>
            <a:ext cx="8481060" cy="1175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Let’</a:t>
            </a:r>
            <a:r>
              <a:rPr lang="en-US" altLang="ja-JP" sz="2000" dirty="0">
                <a:solidFill>
                  <a:srgbClr val="FF0000"/>
                </a:solidFill>
                <a:latin typeface="Apple Chancery"/>
                <a:cs typeface="Apple Chancery"/>
              </a:rPr>
              <a:t>s say </a:t>
            </a:r>
            <a:r>
              <a:rPr lang="en-US" altLang="ja-JP" sz="2000" dirty="0">
                <a:solidFill>
                  <a:schemeClr val="tx1"/>
                </a:solidFill>
                <a:latin typeface="Times New Roman"/>
                <a:cs typeface="Times New Roman"/>
              </a:rPr>
              <a:t>the ball’s </a:t>
            </a:r>
            <a:r>
              <a:rPr lang="en-US" altLang="ja-JP" sz="2000" dirty="0">
                <a:solidFill>
                  <a:srgbClr val="0000FF"/>
                </a:solidFill>
                <a:latin typeface="Times New Roman"/>
                <a:cs typeface="Times New Roman"/>
              </a:rPr>
              <a:t>mass</a:t>
            </a:r>
            <a:r>
              <a:rPr lang="en-US" altLang="ja-JP" sz="2000" dirty="0">
                <a:solidFill>
                  <a:schemeClr val="tx1"/>
                </a:solidFill>
                <a:latin typeface="Times New Roman"/>
                <a:cs typeface="Times New Roman"/>
              </a:rPr>
              <a:t> is </a:t>
            </a:r>
            <a:r>
              <a:rPr lang="en-US" altLang="ja-JP" sz="2000" dirty="0">
                <a:solidFill>
                  <a:srgbClr val="FF0000"/>
                </a:solidFill>
                <a:latin typeface="Times New Roman"/>
                <a:cs typeface="Times New Roman"/>
              </a:rPr>
              <a:t>5 grams</a:t>
            </a:r>
            <a:r>
              <a:rPr lang="en-US" altLang="ja-JP" sz="2000" dirty="0">
                <a:solidFill>
                  <a:schemeClr val="tx1"/>
                </a:solidFill>
                <a:latin typeface="Times New Roman"/>
                <a:cs typeface="Times New Roman"/>
              </a:rPr>
              <a:t>.  What was the </a:t>
            </a:r>
            <a:r>
              <a:rPr lang="en-US" altLang="ja-JP" sz="2000" i="1" dirty="0">
                <a:solidFill>
                  <a:srgbClr val="FF0000"/>
                </a:solidFill>
                <a:latin typeface="Times New Roman"/>
                <a:cs typeface="Times New Roman"/>
              </a:rPr>
              <a:t>average force </a:t>
            </a:r>
            <a:r>
              <a:rPr lang="en-US" altLang="ja-JP" sz="2000" dirty="0">
                <a:solidFill>
                  <a:srgbClr val="FF0000"/>
                </a:solidFill>
                <a:latin typeface="Times New Roman"/>
                <a:cs typeface="Times New Roman"/>
              </a:rPr>
              <a:t>required </a:t>
            </a:r>
            <a:r>
              <a:rPr lang="en-US" altLang="ja-JP" sz="2000" dirty="0">
                <a:solidFill>
                  <a:schemeClr val="tx1"/>
                </a:solidFill>
                <a:latin typeface="Times New Roman"/>
                <a:cs typeface="Times New Roman"/>
              </a:rPr>
              <a:t>to effect that acceleration?</a:t>
            </a:r>
            <a:endParaRPr lang="en-US" sz="2000" dirty="0">
              <a:solidFill>
                <a:schemeClr val="tx1"/>
              </a:solidFill>
              <a:latin typeface="Times New Roman"/>
              <a:cs typeface="Times New Roman"/>
            </a:endParaRPr>
          </a:p>
        </p:txBody>
      </p:sp>
      <p:sp>
        <p:nvSpPr>
          <p:cNvPr id="6" name="Rectangle 1"/>
          <p:cNvSpPr>
            <a:spLocks noChangeArrowheads="1"/>
          </p:cNvSpPr>
          <p:nvPr/>
        </p:nvSpPr>
        <p:spPr bwMode="auto">
          <a:xfrm>
            <a:off x="256540" y="4312920"/>
            <a:ext cx="8608060" cy="1379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What we’</a:t>
            </a:r>
            <a:r>
              <a:rPr lang="en-US" altLang="ja-JP" sz="2800" dirty="0">
                <a:solidFill>
                  <a:srgbClr val="FF0000"/>
                </a:solidFill>
                <a:latin typeface="Apple Chancery"/>
                <a:cs typeface="Apple Chancery"/>
              </a:rPr>
              <a:t>ve just done </a:t>
            </a:r>
            <a:r>
              <a:rPr lang="en-US" altLang="ja-JP" sz="2000" dirty="0">
                <a:latin typeface="Times New Roman"/>
                <a:cs typeface="Times New Roman"/>
              </a:rPr>
              <a:t>is to examine a situation by looking at the forces acting on a system.  In other words, we’ve utilized the </a:t>
            </a:r>
            <a:r>
              <a:rPr lang="en-US" altLang="ja-JP" sz="2000" i="1" dirty="0">
                <a:solidFill>
                  <a:srgbClr val="0000FF"/>
                </a:solidFill>
                <a:latin typeface="Times New Roman"/>
                <a:cs typeface="Times New Roman"/>
              </a:rPr>
              <a:t>Newton’s Second Law </a:t>
            </a:r>
            <a:r>
              <a:rPr lang="en-US" altLang="ja-JP" sz="2000" i="1" dirty="0">
                <a:latin typeface="Times New Roman"/>
                <a:cs typeface="Times New Roman"/>
              </a:rPr>
              <a:t>approach</a:t>
            </a:r>
            <a:r>
              <a:rPr lang="en-US" altLang="ja-JP" sz="2000" dirty="0">
                <a:latin typeface="Times New Roman"/>
                <a:cs typeface="Times New Roman"/>
              </a:rPr>
              <a:t> to come to conclusions about our ball.  (</a:t>
            </a:r>
            <a:r>
              <a:rPr lang="en-US" altLang="ja-JP" sz="2000" dirty="0">
                <a:solidFill>
                  <a:srgbClr val="008000"/>
                </a:solidFill>
                <a:latin typeface="Times New Roman"/>
                <a:cs typeface="Times New Roman"/>
              </a:rPr>
              <a:t>Note that a half newton is about a tenth of a pound</a:t>
            </a:r>
            <a:r>
              <a:rPr lang="en-US" altLang="ja-JP" sz="2000" dirty="0">
                <a:latin typeface="Times New Roman"/>
                <a:cs typeface="Times New Roman"/>
              </a:rPr>
              <a:t>.)</a:t>
            </a:r>
            <a:endParaRPr lang="en-US" sz="2000" dirty="0">
              <a:latin typeface="Times New Roman"/>
              <a:cs typeface="Times New Roman"/>
            </a:endParaRPr>
          </a:p>
        </p:txBody>
      </p:sp>
      <p:sp>
        <p:nvSpPr>
          <p:cNvPr id="7" name="Rectangle 2"/>
          <p:cNvSpPr>
            <a:spLocks noChangeArrowheads="1"/>
          </p:cNvSpPr>
          <p:nvPr/>
        </p:nvSpPr>
        <p:spPr bwMode="auto">
          <a:xfrm>
            <a:off x="256540" y="5974080"/>
            <a:ext cx="8608060" cy="572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latin typeface="Times New Roman"/>
                <a:cs typeface="Times New Roman"/>
              </a:rPr>
              <a:t>It is possible to look at situations from </a:t>
            </a:r>
            <a:r>
              <a:rPr lang="en-US" sz="2000" dirty="0">
                <a:solidFill>
                  <a:srgbClr val="0000FF"/>
                </a:solidFill>
                <a:latin typeface="Times New Roman"/>
                <a:cs typeface="Times New Roman"/>
              </a:rPr>
              <a:t>OTHER perspectives </a:t>
            </a:r>
            <a:r>
              <a:rPr lang="en-US" sz="2000" dirty="0">
                <a:latin typeface="Times New Roman"/>
                <a:cs typeface="Times New Roman"/>
              </a:rPr>
              <a:t>using OTHER approaches.</a:t>
            </a:r>
          </a:p>
        </p:txBody>
      </p:sp>
      <p:sp>
        <p:nvSpPr>
          <p:cNvPr id="8" name="Rectangle 7"/>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72.)</a:t>
            </a:r>
          </a:p>
        </p:txBody>
      </p:sp>
      <p:graphicFrame>
        <p:nvGraphicFramePr>
          <p:cNvPr id="10" name="Object 9"/>
          <p:cNvGraphicFramePr>
            <a:graphicFrameLocks noChangeAspect="1"/>
          </p:cNvGraphicFramePr>
          <p:nvPr/>
        </p:nvGraphicFramePr>
        <p:xfrm>
          <a:off x="1816099" y="2299494"/>
          <a:ext cx="4524375" cy="678656"/>
        </p:xfrm>
        <a:graphic>
          <a:graphicData uri="http://schemas.openxmlformats.org/presentationml/2006/ole">
            <mc:AlternateContent xmlns:mc="http://schemas.openxmlformats.org/markup-compatibility/2006">
              <mc:Choice xmlns:v="urn:schemas-microsoft-com:vml" Requires="v">
                <p:oleObj spid="_x0000_s11291" name="Equation" r:id="rId4" imgW="2717800" imgH="406400" progId="Equation.DSMT4">
                  <p:embed/>
                </p:oleObj>
              </mc:Choice>
              <mc:Fallback>
                <p:oleObj name="Equation" r:id="rId4" imgW="2717800" imgH="406400" progId="Equation.DSMT4">
                  <p:embed/>
                  <p:pic>
                    <p:nvPicPr>
                      <p:cNvPr id="10" name="Object 9"/>
                      <p:cNvPicPr/>
                      <p:nvPr/>
                    </p:nvPicPr>
                    <p:blipFill>
                      <a:blip r:embed="rId5"/>
                      <a:stretch>
                        <a:fillRect/>
                      </a:stretch>
                    </p:blipFill>
                    <p:spPr>
                      <a:xfrm>
                        <a:off x="1816099" y="2299494"/>
                        <a:ext cx="4524375" cy="678656"/>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2403475" y="3638550"/>
          <a:ext cx="4059238" cy="468313"/>
        </p:xfrm>
        <a:graphic>
          <a:graphicData uri="http://schemas.openxmlformats.org/presentationml/2006/ole">
            <mc:AlternateContent xmlns:mc="http://schemas.openxmlformats.org/markup-compatibility/2006">
              <mc:Choice xmlns:v="urn:schemas-microsoft-com:vml" Requires="v">
                <p:oleObj spid="_x0000_s11292" name="Equation" r:id="rId6" imgW="2438400" imgH="279400" progId="Equation.DSMT4">
                  <p:embed/>
                </p:oleObj>
              </mc:Choice>
              <mc:Fallback>
                <p:oleObj name="Equation" r:id="rId6" imgW="2438400" imgH="279400" progId="Equation.DSMT4">
                  <p:embed/>
                  <p:pic>
                    <p:nvPicPr>
                      <p:cNvPr id="11" name="Object 10"/>
                      <p:cNvPicPr/>
                      <p:nvPr/>
                    </p:nvPicPr>
                    <p:blipFill>
                      <a:blip r:embed="rId7"/>
                      <a:stretch>
                        <a:fillRect/>
                      </a:stretch>
                    </p:blipFill>
                    <p:spPr>
                      <a:xfrm>
                        <a:off x="2403475" y="3638550"/>
                        <a:ext cx="4059238" cy="468313"/>
                      </a:xfrm>
                      <a:prstGeom prst="rect">
                        <a:avLst/>
                      </a:prstGeom>
                    </p:spPr>
                  </p:pic>
                </p:oleObj>
              </mc:Fallback>
            </mc:AlternateContent>
          </a:graphicData>
        </a:graphic>
      </p:graphicFrame>
    </p:spTree>
    <p:extLst>
      <p:ext uri="{BB962C8B-B14F-4D97-AF65-F5344CB8AC3E}">
        <p14:creationId xmlns:p14="http://schemas.microsoft.com/office/powerpoint/2010/main" val="28135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56540" y="1362869"/>
            <a:ext cx="8435340" cy="50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Option 1: Determine </a:t>
            </a:r>
            <a:r>
              <a:rPr lang="en-US" sz="2000" dirty="0">
                <a:latin typeface="Times New Roman"/>
                <a:cs typeface="Times New Roman"/>
              </a:rPr>
              <a:t>the impulse in the ball. Justify your results.</a:t>
            </a:r>
          </a:p>
        </p:txBody>
      </p:sp>
      <p:sp>
        <p:nvSpPr>
          <p:cNvPr id="18434" name="Rectangle 2"/>
          <p:cNvSpPr>
            <a:spLocks noChangeArrowheads="1"/>
          </p:cNvSpPr>
          <p:nvPr/>
        </p:nvSpPr>
        <p:spPr bwMode="auto">
          <a:xfrm>
            <a:off x="256540" y="2453890"/>
            <a:ext cx="8126730" cy="657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What does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impulse</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tell you about the motion? </a:t>
            </a:r>
          </a:p>
        </p:txBody>
      </p:sp>
      <p:sp>
        <p:nvSpPr>
          <p:cNvPr id="4" name="Rectangle 1"/>
          <p:cNvSpPr>
            <a:spLocks noChangeArrowheads="1"/>
          </p:cNvSpPr>
          <p:nvPr/>
        </p:nvSpPr>
        <p:spPr bwMode="auto">
          <a:xfrm>
            <a:off x="256540" y="3542665"/>
            <a:ext cx="8126730" cy="534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Option 2:  Determine </a:t>
            </a:r>
            <a:r>
              <a:rPr lang="en-US" sz="2000" dirty="0">
                <a:latin typeface="Times New Roman"/>
                <a:cs typeface="Times New Roman"/>
              </a:rPr>
              <a:t>the </a:t>
            </a:r>
            <a:r>
              <a:rPr lang="en-US" sz="2000" dirty="0">
                <a:solidFill>
                  <a:srgbClr val="0000FF"/>
                </a:solidFill>
                <a:latin typeface="Times New Roman"/>
                <a:cs typeface="Times New Roman"/>
              </a:rPr>
              <a:t>net work done </a:t>
            </a:r>
            <a:r>
              <a:rPr lang="en-US" sz="2000" dirty="0">
                <a:latin typeface="Times New Roman"/>
                <a:cs typeface="Times New Roman"/>
              </a:rPr>
              <a:t>in </a:t>
            </a:r>
            <a:r>
              <a:rPr lang="en-US" sz="2000" dirty="0">
                <a:solidFill>
                  <a:srgbClr val="008000"/>
                </a:solidFill>
                <a:latin typeface="Times New Roman"/>
                <a:cs typeface="Times New Roman"/>
              </a:rPr>
              <a:t>changing the motion of the ball.  </a:t>
            </a:r>
          </a:p>
        </p:txBody>
      </p:sp>
      <p:sp>
        <p:nvSpPr>
          <p:cNvPr id="5" name="Rectangle 2"/>
          <p:cNvSpPr>
            <a:spLocks noChangeArrowheads="1"/>
          </p:cNvSpPr>
          <p:nvPr/>
        </p:nvSpPr>
        <p:spPr bwMode="auto">
          <a:xfrm>
            <a:off x="256540" y="4640580"/>
            <a:ext cx="8126730" cy="1005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Is the net work </a:t>
            </a:r>
            <a:r>
              <a:rPr lang="en-US" sz="2000" dirty="0">
                <a:solidFill>
                  <a:srgbClr val="0000FF"/>
                </a:solidFill>
                <a:latin typeface="Times New Roman"/>
                <a:cs typeface="Times New Roman"/>
              </a:rPr>
              <a:t>done </a:t>
            </a:r>
            <a:r>
              <a:rPr lang="en-US" sz="2000" dirty="0">
                <a:latin typeface="Times New Roman"/>
                <a:cs typeface="Times New Roman"/>
              </a:rPr>
              <a:t>in changing the ball’</a:t>
            </a:r>
            <a:r>
              <a:rPr lang="en-US" altLang="ja-JP" sz="2000" dirty="0">
                <a:latin typeface="Times New Roman"/>
                <a:cs typeface="Times New Roman"/>
              </a:rPr>
              <a:t>s kinetic energy </a:t>
            </a:r>
            <a:r>
              <a:rPr lang="en-US" altLang="ja-JP" sz="2000" dirty="0">
                <a:solidFill>
                  <a:srgbClr val="0000FF"/>
                </a:solidFill>
                <a:latin typeface="Times New Roman"/>
                <a:cs typeface="Times New Roman"/>
              </a:rPr>
              <a:t>large or small?  </a:t>
            </a:r>
            <a:endParaRPr lang="en-US" sz="2000" dirty="0">
              <a:solidFill>
                <a:srgbClr val="0000FF"/>
              </a:solidFill>
              <a:latin typeface="Times New Roman"/>
              <a:cs typeface="Times New Roman"/>
            </a:endParaRPr>
          </a:p>
        </p:txBody>
      </p:sp>
      <p:sp>
        <p:nvSpPr>
          <p:cNvPr id="6" name="Rectangle 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73.)</a:t>
            </a:r>
          </a:p>
        </p:txBody>
      </p:sp>
      <p:sp>
        <p:nvSpPr>
          <p:cNvPr id="8" name="Rectangle 2"/>
          <p:cNvSpPr>
            <a:spLocks noChangeArrowheads="1"/>
          </p:cNvSpPr>
          <p:nvPr/>
        </p:nvSpPr>
        <p:spPr bwMode="auto">
          <a:xfrm>
            <a:off x="256540" y="534194"/>
            <a:ext cx="8773160" cy="934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A ball moving </a:t>
            </a:r>
            <a:r>
              <a:rPr lang="en-US" sz="2000" dirty="0">
                <a:latin typeface="Times New Roman"/>
                <a:cs typeface="Times New Roman"/>
              </a:rPr>
              <a:t>at </a:t>
            </a:r>
            <a:r>
              <a:rPr lang="en-US" sz="2000" dirty="0">
                <a:solidFill>
                  <a:srgbClr val="FF0000"/>
                </a:solidFill>
                <a:latin typeface="Times New Roman"/>
                <a:cs typeface="Times New Roman"/>
              </a:rPr>
              <a:t>5 m/s</a:t>
            </a:r>
            <a:r>
              <a:rPr lang="en-US" sz="2000" dirty="0">
                <a:latin typeface="Times New Roman"/>
                <a:cs typeface="Times New Roman"/>
              </a:rPr>
              <a:t> </a:t>
            </a:r>
            <a:r>
              <a:rPr lang="en-US" sz="2000" dirty="0">
                <a:solidFill>
                  <a:srgbClr val="0000FF"/>
                </a:solidFill>
                <a:latin typeface="Times New Roman"/>
                <a:cs typeface="Times New Roman"/>
              </a:rPr>
              <a:t>strikes a surface and bounces back </a:t>
            </a:r>
            <a:r>
              <a:rPr lang="en-US" sz="2000" dirty="0">
                <a:latin typeface="Times New Roman"/>
                <a:cs typeface="Times New Roman"/>
              </a:rPr>
              <a:t>at </a:t>
            </a:r>
            <a:r>
              <a:rPr lang="en-US" sz="2000" dirty="0">
                <a:solidFill>
                  <a:srgbClr val="FF0000"/>
                </a:solidFill>
                <a:latin typeface="Times New Roman"/>
                <a:cs typeface="Times New Roman"/>
              </a:rPr>
              <a:t>4.9 m/s</a:t>
            </a:r>
            <a:r>
              <a:rPr lang="en-US" sz="2000" dirty="0">
                <a:latin typeface="Times New Roman"/>
                <a:cs typeface="Times New Roman"/>
              </a:rPr>
              <a:t> in the </a:t>
            </a:r>
            <a:r>
              <a:rPr lang="en-US" sz="2000" dirty="0">
                <a:solidFill>
                  <a:srgbClr val="0000FF"/>
                </a:solidFill>
                <a:latin typeface="Times New Roman"/>
                <a:cs typeface="Times New Roman"/>
              </a:rPr>
              <a:t>opposite direction</a:t>
            </a:r>
            <a:r>
              <a:rPr lang="en-US" sz="2000" dirty="0">
                <a:latin typeface="Times New Roman"/>
                <a:cs typeface="Times New Roman"/>
              </a:rPr>
              <a:t>, all in </a:t>
            </a:r>
            <a:r>
              <a:rPr lang="en-US" sz="2000" dirty="0">
                <a:solidFill>
                  <a:srgbClr val="FF0000"/>
                </a:solidFill>
                <a:latin typeface="Times New Roman"/>
                <a:cs typeface="Times New Roman"/>
              </a:rPr>
              <a:t>0.1 seconds</a:t>
            </a:r>
            <a:r>
              <a:rPr lang="en-US" sz="2000" dirty="0">
                <a:latin typeface="Times New Roman"/>
                <a:cs typeface="Times New Roman"/>
              </a:rPr>
              <a:t>.  </a:t>
            </a:r>
            <a:r>
              <a:rPr lang="en-US" sz="2000" dirty="0">
                <a:solidFill>
                  <a:srgbClr val="008000"/>
                </a:solidFill>
                <a:latin typeface="Times New Roman"/>
                <a:cs typeface="Times New Roman"/>
              </a:rPr>
              <a:t>What is the ball’</a:t>
            </a:r>
            <a:r>
              <a:rPr lang="en-US" altLang="ja-JP" sz="2000" dirty="0">
                <a:solidFill>
                  <a:srgbClr val="008000"/>
                </a:solidFill>
                <a:latin typeface="Times New Roman"/>
                <a:cs typeface="Times New Roman"/>
              </a:rPr>
              <a:t>s </a:t>
            </a:r>
            <a:r>
              <a:rPr lang="en-US" altLang="ja-JP" sz="2000" i="1" dirty="0">
                <a:solidFill>
                  <a:srgbClr val="008000"/>
                </a:solidFill>
                <a:latin typeface="Times New Roman"/>
                <a:cs typeface="Times New Roman"/>
              </a:rPr>
              <a:t>acceleration</a:t>
            </a:r>
            <a:r>
              <a:rPr lang="en-US" altLang="ja-JP" sz="2000" dirty="0">
                <a:solidFill>
                  <a:srgbClr val="008000"/>
                </a:solidFill>
                <a:latin typeface="Times New Roman"/>
                <a:cs typeface="Times New Roman"/>
              </a:rPr>
              <a:t>?</a:t>
            </a:r>
            <a:endParaRPr lang="en-US" sz="2000" dirty="0">
              <a:solidFill>
                <a:srgbClr val="008000"/>
              </a:solidFill>
              <a:latin typeface="Times New Roman"/>
              <a:cs typeface="Times New Roman"/>
            </a:endParaRPr>
          </a:p>
        </p:txBody>
      </p:sp>
      <p:graphicFrame>
        <p:nvGraphicFramePr>
          <p:cNvPr id="9" name="Object 8"/>
          <p:cNvGraphicFramePr>
            <a:graphicFrameLocks noChangeAspect="1"/>
          </p:cNvGraphicFramePr>
          <p:nvPr/>
        </p:nvGraphicFramePr>
        <p:xfrm>
          <a:off x="834707" y="2006600"/>
          <a:ext cx="7548563" cy="401638"/>
        </p:xfrm>
        <a:graphic>
          <a:graphicData uri="http://schemas.openxmlformats.org/presentationml/2006/ole">
            <mc:AlternateContent xmlns:mc="http://schemas.openxmlformats.org/markup-compatibility/2006">
              <mc:Choice xmlns:v="urn:schemas-microsoft-com:vml" Requires="v">
                <p:oleObj spid="_x0000_s12315" name="Equation" r:id="rId4" imgW="4533900" imgH="241300" progId="Equation.DSMT4">
                  <p:embed/>
                </p:oleObj>
              </mc:Choice>
              <mc:Fallback>
                <p:oleObj name="Equation" r:id="rId4" imgW="4533900" imgH="241300" progId="Equation.DSMT4">
                  <p:embed/>
                  <p:pic>
                    <p:nvPicPr>
                      <p:cNvPr id="9" name="Object 8"/>
                      <p:cNvPicPr/>
                      <p:nvPr/>
                    </p:nvPicPr>
                    <p:blipFill>
                      <a:blip r:embed="rId5"/>
                      <a:stretch>
                        <a:fillRect/>
                      </a:stretch>
                    </p:blipFill>
                    <p:spPr>
                      <a:xfrm>
                        <a:off x="834707" y="2006600"/>
                        <a:ext cx="7548563" cy="401638"/>
                      </a:xfrm>
                      <a:prstGeom prst="rect">
                        <a:avLst/>
                      </a:prstGeom>
                    </p:spPr>
                  </p:pic>
                </p:oleObj>
              </mc:Fallback>
            </mc:AlternateContent>
          </a:graphicData>
        </a:graphic>
      </p:graphicFrame>
      <p:sp>
        <p:nvSpPr>
          <p:cNvPr id="10" name="Rectangle 2"/>
          <p:cNvSpPr>
            <a:spLocks noChangeArrowheads="1"/>
          </p:cNvSpPr>
          <p:nvPr/>
        </p:nvSpPr>
        <p:spPr bwMode="auto">
          <a:xfrm>
            <a:off x="720407" y="2997200"/>
            <a:ext cx="8309293"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latin typeface="Times New Roman"/>
                <a:cs typeface="Times New Roman"/>
              </a:rPr>
              <a:t>A relative measure of what it takes to stop the body in the given amount of time.</a:t>
            </a:r>
            <a:endParaRPr lang="en-US" sz="2000" dirty="0">
              <a:solidFill>
                <a:srgbClr val="0000FF"/>
              </a:solidFill>
              <a:latin typeface="Times New Roman"/>
              <a:cs typeface="Times New Roman"/>
            </a:endParaRPr>
          </a:p>
        </p:txBody>
      </p:sp>
      <p:graphicFrame>
        <p:nvGraphicFramePr>
          <p:cNvPr id="11" name="Object 10"/>
          <p:cNvGraphicFramePr>
            <a:graphicFrameLocks noChangeAspect="1"/>
          </p:cNvGraphicFramePr>
          <p:nvPr/>
        </p:nvGraphicFramePr>
        <p:xfrm>
          <a:off x="433388" y="4102100"/>
          <a:ext cx="8351837" cy="655638"/>
        </p:xfrm>
        <a:graphic>
          <a:graphicData uri="http://schemas.openxmlformats.org/presentationml/2006/ole">
            <mc:AlternateContent xmlns:mc="http://schemas.openxmlformats.org/markup-compatibility/2006">
              <mc:Choice xmlns:v="urn:schemas-microsoft-com:vml" Requires="v">
                <p:oleObj spid="_x0000_s12316" name="Equation" r:id="rId6" imgW="5016500" imgH="393700" progId="Equation.DSMT4">
                  <p:embed/>
                </p:oleObj>
              </mc:Choice>
              <mc:Fallback>
                <p:oleObj name="Equation" r:id="rId6" imgW="5016500" imgH="393700" progId="Equation.DSMT4">
                  <p:embed/>
                  <p:pic>
                    <p:nvPicPr>
                      <p:cNvPr id="11" name="Object 10"/>
                      <p:cNvPicPr/>
                      <p:nvPr/>
                    </p:nvPicPr>
                    <p:blipFill>
                      <a:blip r:embed="rId7"/>
                      <a:stretch>
                        <a:fillRect/>
                      </a:stretch>
                    </p:blipFill>
                    <p:spPr>
                      <a:xfrm>
                        <a:off x="433388" y="4102100"/>
                        <a:ext cx="8351837" cy="655638"/>
                      </a:xfrm>
                      <a:prstGeom prst="rect">
                        <a:avLst/>
                      </a:prstGeom>
                    </p:spPr>
                  </p:pic>
                </p:oleObj>
              </mc:Fallback>
            </mc:AlternateContent>
          </a:graphicData>
        </a:graphic>
      </p:graphicFrame>
      <p:sp>
        <p:nvSpPr>
          <p:cNvPr id="12" name="Rectangle 2"/>
          <p:cNvSpPr>
            <a:spLocks noChangeArrowheads="1"/>
          </p:cNvSpPr>
          <p:nvPr/>
        </p:nvSpPr>
        <p:spPr bwMode="auto">
          <a:xfrm>
            <a:off x="720407" y="5360670"/>
            <a:ext cx="8309293"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latin typeface="Times New Roman"/>
                <a:cs typeface="Times New Roman"/>
              </a:rPr>
              <a:t>Really small.</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10893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dissolve">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4" grpId="0"/>
      <p:bldP spid="5"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00063" y="422910"/>
            <a:ext cx="8126730" cy="732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From the perspective </a:t>
            </a:r>
            <a:r>
              <a:rPr lang="en-US" sz="2000" dirty="0">
                <a:latin typeface="Times New Roman"/>
                <a:cs typeface="Times New Roman"/>
              </a:rPr>
              <a:t>of </a:t>
            </a:r>
            <a:r>
              <a:rPr lang="en-US" sz="2000" dirty="0">
                <a:solidFill>
                  <a:srgbClr val="0000FF"/>
                </a:solidFill>
                <a:latin typeface="Times New Roman"/>
                <a:cs typeface="Times New Roman"/>
              </a:rPr>
              <a:t>impulse</a:t>
            </a:r>
            <a:r>
              <a:rPr lang="en-US" sz="2000" dirty="0">
                <a:latin typeface="Times New Roman"/>
                <a:cs typeface="Times New Roman"/>
              </a:rPr>
              <a:t>, </a:t>
            </a:r>
            <a:r>
              <a:rPr lang="en-US" sz="2000" dirty="0">
                <a:solidFill>
                  <a:srgbClr val="0000FF"/>
                </a:solidFill>
                <a:latin typeface="Times New Roman"/>
                <a:cs typeface="Times New Roman"/>
              </a:rPr>
              <a:t>energy and ball acceleration</a:t>
            </a:r>
            <a:r>
              <a:rPr lang="en-US" sz="2000" dirty="0">
                <a:latin typeface="Times New Roman"/>
                <a:cs typeface="Times New Roman"/>
              </a:rPr>
              <a:t>, it appears that it </a:t>
            </a:r>
            <a:r>
              <a:rPr lang="en-US" sz="2000" dirty="0">
                <a:solidFill>
                  <a:srgbClr val="0000FF"/>
                </a:solidFill>
                <a:latin typeface="Times New Roman"/>
                <a:cs typeface="Times New Roman"/>
              </a:rPr>
              <a:t>doesn’</a:t>
            </a:r>
            <a:r>
              <a:rPr lang="en-US" altLang="ja-JP" sz="2000" dirty="0">
                <a:solidFill>
                  <a:srgbClr val="0000FF"/>
                </a:solidFill>
                <a:latin typeface="Times New Roman"/>
                <a:cs typeface="Times New Roman"/>
              </a:rPr>
              <a:t>t take a lot to </a:t>
            </a:r>
            <a:r>
              <a:rPr lang="en-US" altLang="ja-JP" sz="2000" i="1" dirty="0">
                <a:solidFill>
                  <a:srgbClr val="0000FF"/>
                </a:solidFill>
                <a:latin typeface="Times New Roman"/>
                <a:cs typeface="Times New Roman"/>
              </a:rPr>
              <a:t>make our ball change course</a:t>
            </a:r>
            <a:r>
              <a:rPr lang="en-US" altLang="ja-JP" sz="2000" dirty="0">
                <a:latin typeface="Times New Roman"/>
                <a:cs typeface="Times New Roman"/>
              </a:rPr>
              <a:t>. </a:t>
            </a:r>
            <a:endParaRPr lang="en-US" sz="2000" dirty="0">
              <a:latin typeface="Times New Roman"/>
              <a:cs typeface="Times New Roman"/>
            </a:endParaRPr>
          </a:p>
        </p:txBody>
      </p:sp>
      <p:sp>
        <p:nvSpPr>
          <p:cNvPr id="20482" name="Rectangle 2"/>
          <p:cNvSpPr>
            <a:spLocks noChangeArrowheads="1"/>
          </p:cNvSpPr>
          <p:nvPr/>
        </p:nvSpPr>
        <p:spPr bwMode="auto">
          <a:xfrm>
            <a:off x="457200" y="1514475"/>
            <a:ext cx="3022600" cy="537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latin typeface="Times New Roman"/>
                <a:cs typeface="Times New Roman"/>
              </a:rPr>
              <a:t>In other words, the </a:t>
            </a:r>
            <a:r>
              <a:rPr lang="en-US" sz="2000" dirty="0">
                <a:solidFill>
                  <a:srgbClr val="FF0000"/>
                </a:solidFill>
                <a:latin typeface="Times New Roman"/>
                <a:cs typeface="Times New Roman"/>
              </a:rPr>
              <a:t>ball can’</a:t>
            </a:r>
            <a:r>
              <a:rPr lang="en-US" altLang="ja-JP" sz="2000" dirty="0">
                <a:solidFill>
                  <a:srgbClr val="FF0000"/>
                </a:solidFill>
                <a:latin typeface="Times New Roman"/>
                <a:cs typeface="Times New Roman"/>
              </a:rPr>
              <a:t>t hurt us much</a:t>
            </a:r>
            <a:r>
              <a:rPr lang="en-US" altLang="ja-JP" sz="2000" dirty="0">
                <a:latin typeface="Times New Roman"/>
                <a:cs typeface="Times New Roman"/>
              </a:rPr>
              <a:t>.</a:t>
            </a:r>
            <a:endParaRPr lang="en-US" sz="2000" dirty="0">
              <a:latin typeface="Times New Roman"/>
              <a:cs typeface="Times New Roman"/>
            </a:endParaRPr>
          </a:p>
        </p:txBody>
      </p:sp>
      <p:sp>
        <p:nvSpPr>
          <p:cNvPr id="20484" name="Rectangle 4"/>
          <p:cNvSpPr>
            <a:spLocks noChangeArrowheads="1"/>
          </p:cNvSpPr>
          <p:nvPr/>
        </p:nvSpPr>
        <p:spPr bwMode="auto">
          <a:xfrm>
            <a:off x="457200" y="2893060"/>
            <a:ext cx="3022600" cy="537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So</a:t>
            </a:r>
            <a:r>
              <a:rPr lang="en-US" sz="2000" dirty="0">
                <a:latin typeface="Times New Roman"/>
                <a:cs typeface="Times New Roman"/>
              </a:rPr>
              <a:t> </a:t>
            </a:r>
            <a:r>
              <a:rPr lang="en-US" sz="2800" dirty="0">
                <a:solidFill>
                  <a:srgbClr val="FF0000"/>
                </a:solidFill>
                <a:latin typeface="Apple Chancery"/>
                <a:cs typeface="Apple Chancery"/>
              </a:rPr>
              <a:t>let’</a:t>
            </a:r>
            <a:r>
              <a:rPr lang="en-US" altLang="ja-JP" sz="2800" dirty="0">
                <a:solidFill>
                  <a:srgbClr val="FF0000"/>
                </a:solidFill>
                <a:latin typeface="Apple Chancery"/>
                <a:cs typeface="Apple Chancery"/>
              </a:rPr>
              <a:t>s play FACE BALL!!!!!</a:t>
            </a:r>
            <a:endParaRPr lang="en-US" sz="2800" dirty="0">
              <a:solidFill>
                <a:srgbClr val="FF0000"/>
              </a:solidFill>
              <a:latin typeface="Apple Chancery"/>
              <a:cs typeface="Apple Chancery"/>
            </a:endParaRPr>
          </a:p>
        </p:txBody>
      </p:sp>
      <p:pic>
        <p:nvPicPr>
          <p:cNvPr id="2" name="faceball from Nick rotate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14800" y="1245870"/>
            <a:ext cx="3898900" cy="5198533"/>
          </a:xfrm>
          <a:prstGeom prst="rect">
            <a:avLst/>
          </a:prstGeom>
        </p:spPr>
      </p:pic>
      <p:sp>
        <p:nvSpPr>
          <p:cNvPr id="6" name="Rectangle 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74.)</a:t>
            </a:r>
          </a:p>
        </p:txBody>
      </p:sp>
    </p:spTree>
    <p:extLst>
      <p:ext uri="{BB962C8B-B14F-4D97-AF65-F5344CB8AC3E}">
        <p14:creationId xmlns:p14="http://schemas.microsoft.com/office/powerpoint/2010/main" val="162321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wipe(left)">
                                      <p:cBhvr>
                                        <p:cTn id="12" dur="5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video>
              <p:cMediaNode vol="80000">
                <p:cTn id="23" fill="hold" display="0">
                  <p:stCondLst>
                    <p:cond delay="indefinite"/>
                  </p:stCondLst>
                </p:cTn>
                <p:tgtEl>
                  <p:spTgt spid="2"/>
                </p:tgtEl>
              </p:cMediaNode>
            </p:video>
          </p:childTnLst>
        </p:cTn>
      </p:par>
    </p:tnLst>
    <p:bldLst>
      <p:bldP spid="20482" grpId="0" autoUpdateAnimBg="0"/>
      <p:bldP spid="2048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Reminders about momentum and energy</a:t>
            </a:r>
          </a:p>
        </p:txBody>
      </p:sp>
      <p:sp>
        <p:nvSpPr>
          <p:cNvPr id="3" name="Content Placeholder 2"/>
          <p:cNvSpPr>
            <a:spLocks noGrp="1"/>
          </p:cNvSpPr>
          <p:nvPr>
            <p:ph idx="1"/>
          </p:nvPr>
        </p:nvSpPr>
        <p:spPr/>
        <p:txBody>
          <a:bodyPr/>
          <a:lstStyle/>
          <a:p>
            <a:r>
              <a:rPr lang="en-US" dirty="0"/>
              <a:t>  When is momentum conserved?</a:t>
            </a:r>
          </a:p>
          <a:p>
            <a:pPr lvl="1"/>
            <a:r>
              <a:rPr lang="en-US" dirty="0">
                <a:solidFill>
                  <a:schemeClr val="accent1"/>
                </a:solidFill>
              </a:rPr>
              <a:t>In any collision in an isolated system (no external impulses)</a:t>
            </a:r>
          </a:p>
          <a:p>
            <a:pPr lvl="1"/>
            <a:r>
              <a:rPr lang="en-US" dirty="0">
                <a:solidFill>
                  <a:schemeClr val="accent1"/>
                </a:solidFill>
              </a:rPr>
              <a:t>Remember to define your system carefully!</a:t>
            </a:r>
          </a:p>
          <a:p>
            <a:pPr lvl="1"/>
            <a:r>
              <a:rPr lang="en-US" dirty="0">
                <a:solidFill>
                  <a:schemeClr val="accent1"/>
                </a:solidFill>
              </a:rPr>
              <a:t>Remember to treat the x and y directions separately!</a:t>
            </a:r>
          </a:p>
          <a:p>
            <a:pPr lvl="1"/>
            <a:endParaRPr lang="en-US" dirty="0"/>
          </a:p>
          <a:p>
            <a:r>
              <a:rPr lang="en-US" dirty="0"/>
              <a:t>  When is mechanical energy conserved?</a:t>
            </a:r>
          </a:p>
          <a:p>
            <a:pPr lvl="1"/>
            <a:r>
              <a:rPr lang="en-US" dirty="0">
                <a:solidFill>
                  <a:schemeClr val="accent1"/>
                </a:solidFill>
              </a:rPr>
              <a:t>In elastic collisions (KE specifically is conserved, can only use this if you are </a:t>
            </a:r>
            <a:r>
              <a:rPr lang="en-US" u="sng" dirty="0">
                <a:solidFill>
                  <a:schemeClr val="accent1"/>
                </a:solidFill>
              </a:rPr>
              <a:t>told</a:t>
            </a:r>
            <a:r>
              <a:rPr lang="en-US" dirty="0">
                <a:solidFill>
                  <a:schemeClr val="accent1"/>
                </a:solidFill>
              </a:rPr>
              <a:t> it’s elastic)</a:t>
            </a:r>
          </a:p>
          <a:p>
            <a:pPr lvl="1"/>
            <a:r>
              <a:rPr lang="en-US" dirty="0">
                <a:solidFill>
                  <a:schemeClr val="accent1"/>
                </a:solidFill>
              </a:rPr>
              <a:t>In any situation where either (a) there is no extraneous work (i.e. energy remains mechanical and none goes to other forms like heat, sound, etc.), or (b) you have enough information to account for work done</a:t>
            </a:r>
          </a:p>
          <a:p>
            <a:pPr lvl="1"/>
            <a:endParaRPr lang="en-US" dirty="0"/>
          </a:p>
          <a:p>
            <a:endParaRPr lang="en-US" dirty="0"/>
          </a:p>
        </p:txBody>
      </p:sp>
    </p:spTree>
    <p:extLst>
      <p:ext uri="{BB962C8B-B14F-4D97-AF65-F5344CB8AC3E}">
        <p14:creationId xmlns:p14="http://schemas.microsoft.com/office/powerpoint/2010/main" val="33935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vs. “explosions”</a:t>
            </a:r>
          </a:p>
        </p:txBody>
      </p:sp>
      <p:sp>
        <p:nvSpPr>
          <p:cNvPr id="3" name="Content Placeholder 2"/>
          <p:cNvSpPr>
            <a:spLocks noGrp="1"/>
          </p:cNvSpPr>
          <p:nvPr>
            <p:ph idx="1"/>
          </p:nvPr>
        </p:nvSpPr>
        <p:spPr>
          <a:xfrm>
            <a:off x="267629" y="1298221"/>
            <a:ext cx="8597591" cy="5004607"/>
          </a:xfrm>
        </p:spPr>
        <p:txBody>
          <a:bodyPr>
            <a:normAutofit fontScale="85000" lnSpcReduction="20000"/>
          </a:bodyPr>
          <a:lstStyle/>
          <a:p>
            <a:r>
              <a:rPr lang="en-US" dirty="0"/>
              <a:t>We just did a spring example (toy gun and ball; compressed spring extends to fire the ball away). We </a:t>
            </a:r>
            <a:r>
              <a:rPr lang="en-US" u="sng" dirty="0"/>
              <a:t>could</a:t>
            </a:r>
            <a:r>
              <a:rPr lang="en-US" dirty="0"/>
              <a:t> use conservation of energy there because the spring’s potential energy transferred completely to kinetic energy (it was an ideal spring), and there was no extraneous work (no sound, heat, etc.) and no extraneous impulses (so momentum was also conserved).</a:t>
            </a:r>
          </a:p>
          <a:p>
            <a:r>
              <a:rPr lang="en-US" dirty="0"/>
              <a:t>What if a ball </a:t>
            </a:r>
            <a:r>
              <a:rPr lang="en-US" u="sng" dirty="0"/>
              <a:t>hits</a:t>
            </a:r>
            <a:r>
              <a:rPr lang="en-US" dirty="0"/>
              <a:t> a spring and comes to rest (a true collision)? Is energy conserved in that situation? Is momentum?</a:t>
            </a:r>
          </a:p>
          <a:p>
            <a:pPr lvl="1"/>
            <a:r>
              <a:rPr lang="en-US" u="sng" dirty="0">
                <a:solidFill>
                  <a:schemeClr val="accent1"/>
                </a:solidFill>
              </a:rPr>
              <a:t>Technically not</a:t>
            </a:r>
            <a:r>
              <a:rPr lang="en-US" dirty="0">
                <a:solidFill>
                  <a:schemeClr val="accent1"/>
                </a:solidFill>
              </a:rPr>
              <a:t>: some energy will be lost to non-mechanical forms (sound, heat, etc.) during the instant of collision. We can use conservation of energy </a:t>
            </a:r>
            <a:r>
              <a:rPr lang="en-US" u="sng" dirty="0">
                <a:solidFill>
                  <a:schemeClr val="accent1"/>
                </a:solidFill>
              </a:rPr>
              <a:t>after</a:t>
            </a:r>
            <a:r>
              <a:rPr lang="en-US" dirty="0">
                <a:solidFill>
                  <a:schemeClr val="accent1"/>
                </a:solidFill>
              </a:rPr>
              <a:t> the collision until the spring comes to rest for sure, but </a:t>
            </a:r>
            <a:r>
              <a:rPr lang="en-US" u="sng" dirty="0">
                <a:solidFill>
                  <a:schemeClr val="accent1"/>
                </a:solidFill>
              </a:rPr>
              <a:t>through</a:t>
            </a:r>
            <a:r>
              <a:rPr lang="en-US" dirty="0">
                <a:solidFill>
                  <a:schemeClr val="accent1"/>
                </a:solidFill>
              </a:rPr>
              <a:t> the collision itself we should be told that it is an elastic collision or that the “energy loss is negligible”</a:t>
            </a:r>
          </a:p>
          <a:p>
            <a:pPr lvl="1"/>
            <a:r>
              <a:rPr lang="en-US" dirty="0">
                <a:solidFill>
                  <a:schemeClr val="accent1"/>
                </a:solidFill>
              </a:rPr>
              <a:t>Momentum IS conserved throughout the collision because there are no external impulses. Once the spring starts to compress, however, momentum is no longer conserved (spring acts like an external impulse).</a:t>
            </a:r>
          </a:p>
          <a:p>
            <a:pPr lvl="1"/>
            <a:endParaRPr lang="en-US" u="sng" dirty="0"/>
          </a:p>
          <a:p>
            <a:r>
              <a:rPr lang="en-US" dirty="0"/>
              <a:t>  What about a true explosion? (e.g. cannon and cannonball)</a:t>
            </a:r>
          </a:p>
          <a:p>
            <a:pPr lvl="1"/>
            <a:r>
              <a:rPr lang="en-US" dirty="0">
                <a:solidFill>
                  <a:schemeClr val="accent1"/>
                </a:solidFill>
              </a:rPr>
              <a:t>Energy conserved?  </a:t>
            </a:r>
            <a:r>
              <a:rPr lang="en-US" u="sng" dirty="0">
                <a:solidFill>
                  <a:schemeClr val="accent1"/>
                </a:solidFill>
              </a:rPr>
              <a:t>NO</a:t>
            </a:r>
            <a:r>
              <a:rPr lang="en-US" dirty="0">
                <a:solidFill>
                  <a:schemeClr val="accent1"/>
                </a:solidFill>
              </a:rPr>
              <a:t>: the system begins with no mechanical energy, and ends with kinetic energy </a:t>
            </a:r>
            <a:r>
              <a:rPr lang="mr-IN" dirty="0">
                <a:solidFill>
                  <a:schemeClr val="accent1"/>
                </a:solidFill>
              </a:rPr>
              <a:t>–</a:t>
            </a:r>
            <a:r>
              <a:rPr lang="en-US" dirty="0">
                <a:solidFill>
                  <a:schemeClr val="accent1"/>
                </a:solidFill>
              </a:rPr>
              <a:t> we can’t use conservation of energy during the explosion, because non-conservative work was done by converting chemical PE </a:t>
            </a:r>
          </a:p>
          <a:p>
            <a:pPr lvl="1"/>
            <a:r>
              <a:rPr lang="en-US" dirty="0">
                <a:solidFill>
                  <a:schemeClr val="accent1"/>
                </a:solidFill>
              </a:rPr>
              <a:t>Momentum IS conserved through the explosion because there are no external impulses.</a:t>
            </a:r>
          </a:p>
          <a:p>
            <a:endParaRPr lang="en-US" dirty="0"/>
          </a:p>
        </p:txBody>
      </p:sp>
    </p:spTree>
    <p:extLst>
      <p:ext uri="{BB962C8B-B14F-4D97-AF65-F5344CB8AC3E}">
        <p14:creationId xmlns:p14="http://schemas.microsoft.com/office/powerpoint/2010/main" val="1831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bullet, the block, and the spring</a:t>
            </a:r>
          </a:p>
        </p:txBody>
      </p:sp>
      <p:sp>
        <p:nvSpPr>
          <p:cNvPr id="3" name="Content Placeholder 2"/>
          <p:cNvSpPr>
            <a:spLocks noGrp="1"/>
          </p:cNvSpPr>
          <p:nvPr>
            <p:ph idx="1"/>
          </p:nvPr>
        </p:nvSpPr>
        <p:spPr>
          <a:xfrm>
            <a:off x="822959" y="1298222"/>
            <a:ext cx="4663441" cy="4570872"/>
          </a:xfrm>
        </p:spPr>
        <p:txBody>
          <a:bodyPr>
            <a:normAutofit lnSpcReduction="10000"/>
          </a:bodyPr>
          <a:lstStyle/>
          <a:p>
            <a:r>
              <a:rPr lang="en-US" dirty="0"/>
              <a:t>  </a:t>
            </a:r>
            <a:r>
              <a:rPr lang="en-US" altLang="en-US" sz="1800" dirty="0"/>
              <a:t>An 8 gram bullet fired at a 30 degree angle into a 250 gram block initially at rest on a frictional table, where the coefficient of kinetic friction is 0.2. Attached to the block is an ideal spring whose spring constant is k=40 N/m. After the embedding, the block moves a distance d = 0.4 m before coming to rest.</a:t>
            </a:r>
          </a:p>
          <a:p>
            <a:pPr lvl="1"/>
            <a:endParaRPr lang="en-US" dirty="0"/>
          </a:p>
          <a:p>
            <a:pPr lvl="1"/>
            <a:r>
              <a:rPr lang="en-US" dirty="0"/>
              <a:t>Where is momentum conserved?</a:t>
            </a:r>
          </a:p>
          <a:p>
            <a:pPr lvl="1"/>
            <a:r>
              <a:rPr lang="en-US" dirty="0"/>
              <a:t>Where is energy conserved?</a:t>
            </a:r>
          </a:p>
          <a:p>
            <a:pPr lvl="1"/>
            <a:r>
              <a:rPr lang="en-US" dirty="0"/>
              <a:t>Where is energy not conserved?</a:t>
            </a:r>
          </a:p>
          <a:p>
            <a:pPr lvl="1"/>
            <a:r>
              <a:rPr lang="en-US" dirty="0"/>
              <a:t>What kind of collision is this?</a:t>
            </a:r>
          </a:p>
          <a:p>
            <a:pPr lvl="1"/>
            <a:r>
              <a:rPr lang="en-US" dirty="0"/>
              <a:t>What must v</a:t>
            </a:r>
            <a:r>
              <a:rPr lang="en-US" baseline="-25000" dirty="0"/>
              <a:t>i</a:t>
            </a:r>
            <a:r>
              <a:rPr lang="en-US" dirty="0"/>
              <a:t> be?</a:t>
            </a:r>
          </a:p>
        </p:txBody>
      </p:sp>
      <p:grpSp>
        <p:nvGrpSpPr>
          <p:cNvPr id="111" name="Group 110"/>
          <p:cNvGrpSpPr/>
          <p:nvPr/>
        </p:nvGrpSpPr>
        <p:grpSpPr>
          <a:xfrm>
            <a:off x="5943600" y="1315851"/>
            <a:ext cx="3200400" cy="5093416"/>
            <a:chOff x="5943600" y="1315851"/>
            <a:chExt cx="3200400" cy="5093416"/>
          </a:xfrm>
        </p:grpSpPr>
        <p:grpSp>
          <p:nvGrpSpPr>
            <p:cNvPr id="4" name="Group 285"/>
            <p:cNvGrpSpPr>
              <a:grpSpLocks/>
            </p:cNvGrpSpPr>
            <p:nvPr/>
          </p:nvGrpSpPr>
          <p:grpSpPr bwMode="auto">
            <a:xfrm>
              <a:off x="6934200" y="3601851"/>
              <a:ext cx="1676400" cy="1066800"/>
              <a:chOff x="4224" y="1392"/>
              <a:chExt cx="1056" cy="672"/>
            </a:xfrm>
          </p:grpSpPr>
          <p:sp>
            <p:nvSpPr>
              <p:cNvPr id="5" name="Rectangle 208"/>
              <p:cNvSpPr>
                <a:spLocks noChangeArrowheads="1"/>
              </p:cNvSpPr>
              <p:nvPr/>
            </p:nvSpPr>
            <p:spPr bwMode="auto">
              <a:xfrm>
                <a:off x="4368" y="1776"/>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Line 209"/>
              <p:cNvSpPr>
                <a:spLocks noChangeShapeType="1"/>
              </p:cNvSpPr>
              <p:nvPr/>
            </p:nvSpPr>
            <p:spPr bwMode="auto">
              <a:xfrm>
                <a:off x="4752" y="1823"/>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 name="Object 210"/>
              <p:cNvGraphicFramePr>
                <a:graphicFrameLocks noChangeAspect="1"/>
              </p:cNvGraphicFramePr>
              <p:nvPr/>
            </p:nvGraphicFramePr>
            <p:xfrm>
              <a:off x="4836" y="1679"/>
              <a:ext cx="108" cy="145"/>
            </p:xfrm>
            <a:graphic>
              <a:graphicData uri="http://schemas.openxmlformats.org/presentationml/2006/ole">
                <mc:AlternateContent xmlns:mc="http://schemas.openxmlformats.org/markup-compatibility/2006">
                  <mc:Choice xmlns:v="urn:schemas-microsoft-com:vml" Requires="v">
                    <p:oleObj spid="_x0000_s1137" name="Equation" r:id="rId3" imgW="152400" imgH="203200" progId="Equation.DSMT4">
                      <p:embed/>
                    </p:oleObj>
                  </mc:Choice>
                  <mc:Fallback>
                    <p:oleObj name="Equation" r:id="rId3" imgW="152400" imgH="203200" progId="Equation.DSMT4">
                      <p:embed/>
                      <p:pic>
                        <p:nvPicPr>
                          <p:cNvPr id="7" name="Object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1679"/>
                            <a:ext cx="108"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Line 211"/>
              <p:cNvSpPr>
                <a:spLocks noChangeShapeType="1"/>
              </p:cNvSpPr>
              <p:nvPr/>
            </p:nvSpPr>
            <p:spPr bwMode="auto">
              <a:xfrm>
                <a:off x="4224" y="201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212"/>
              <p:cNvSpPr>
                <a:spLocks noChangeShapeType="1"/>
              </p:cNvSpPr>
              <p:nvPr/>
            </p:nvSpPr>
            <p:spPr bwMode="auto">
              <a:xfrm flipV="1">
                <a:off x="5232" y="1536"/>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utoShape 213"/>
              <p:cNvSpPr>
                <a:spLocks noChangeArrowheads="1"/>
              </p:cNvSpPr>
              <p:nvPr/>
            </p:nvSpPr>
            <p:spPr bwMode="auto">
              <a:xfrm rot="1494429">
                <a:off x="4416" y="1872"/>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Line 215"/>
              <p:cNvSpPr>
                <a:spLocks noChangeShapeType="1"/>
              </p:cNvSpPr>
              <p:nvPr/>
            </p:nvSpPr>
            <p:spPr bwMode="auto">
              <a:xfrm>
                <a:off x="4848"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16"/>
              <p:cNvSpPr>
                <a:spLocks noChangeShapeType="1"/>
              </p:cNvSpPr>
              <p:nvPr/>
            </p:nvSpPr>
            <p:spPr bwMode="auto">
              <a:xfrm flipV="1">
                <a:off x="4944"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17"/>
              <p:cNvSpPr>
                <a:spLocks noChangeShapeType="1"/>
              </p:cNvSpPr>
              <p:nvPr/>
            </p:nvSpPr>
            <p:spPr bwMode="auto">
              <a:xfrm>
                <a:off x="5040"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218"/>
              <p:cNvSpPr>
                <a:spLocks noChangeShapeType="1"/>
              </p:cNvSpPr>
              <p:nvPr/>
            </p:nvSpPr>
            <p:spPr bwMode="auto">
              <a:xfrm flipV="1">
                <a:off x="5136" y="187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19"/>
              <p:cNvSpPr>
                <a:spLocks noChangeShapeType="1"/>
              </p:cNvSpPr>
              <p:nvPr/>
            </p:nvSpPr>
            <p:spPr bwMode="auto">
              <a:xfrm>
                <a:off x="5184" y="187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21"/>
              <p:cNvSpPr>
                <a:spLocks noChangeShapeType="1"/>
              </p:cNvSpPr>
              <p:nvPr/>
            </p:nvSpPr>
            <p:spPr bwMode="auto">
              <a:xfrm flipH="1">
                <a:off x="427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22"/>
              <p:cNvSpPr>
                <a:spLocks noChangeShapeType="1"/>
              </p:cNvSpPr>
              <p:nvPr/>
            </p:nvSpPr>
            <p:spPr bwMode="auto">
              <a:xfrm flipH="1">
                <a:off x="436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23"/>
              <p:cNvSpPr>
                <a:spLocks noChangeShapeType="1"/>
              </p:cNvSpPr>
              <p:nvPr/>
            </p:nvSpPr>
            <p:spPr bwMode="auto">
              <a:xfrm flipH="1">
                <a:off x="446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24"/>
              <p:cNvSpPr>
                <a:spLocks noChangeShapeType="1"/>
              </p:cNvSpPr>
              <p:nvPr/>
            </p:nvSpPr>
            <p:spPr bwMode="auto">
              <a:xfrm flipH="1">
                <a:off x="456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225"/>
              <p:cNvSpPr>
                <a:spLocks noChangeShapeType="1"/>
              </p:cNvSpPr>
              <p:nvPr/>
            </p:nvSpPr>
            <p:spPr bwMode="auto">
              <a:xfrm flipH="1">
                <a:off x="465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26"/>
              <p:cNvSpPr>
                <a:spLocks noChangeShapeType="1"/>
              </p:cNvSpPr>
              <p:nvPr/>
            </p:nvSpPr>
            <p:spPr bwMode="auto">
              <a:xfrm flipH="1">
                <a:off x="475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27"/>
              <p:cNvSpPr>
                <a:spLocks noChangeShapeType="1"/>
              </p:cNvSpPr>
              <p:nvPr/>
            </p:nvSpPr>
            <p:spPr bwMode="auto">
              <a:xfrm flipH="1">
                <a:off x="484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8"/>
              <p:cNvSpPr>
                <a:spLocks noChangeShapeType="1"/>
              </p:cNvSpPr>
              <p:nvPr/>
            </p:nvSpPr>
            <p:spPr bwMode="auto">
              <a:xfrm flipH="1">
                <a:off x="494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29"/>
              <p:cNvSpPr>
                <a:spLocks noChangeShapeType="1"/>
              </p:cNvSpPr>
              <p:nvPr/>
            </p:nvSpPr>
            <p:spPr bwMode="auto">
              <a:xfrm flipH="1">
                <a:off x="504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30"/>
              <p:cNvSpPr>
                <a:spLocks noChangeShapeType="1"/>
              </p:cNvSpPr>
              <p:nvPr/>
            </p:nvSpPr>
            <p:spPr bwMode="auto">
              <a:xfrm flipH="1">
                <a:off x="513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31"/>
              <p:cNvSpPr>
                <a:spLocks noChangeShapeType="1"/>
              </p:cNvSpPr>
              <p:nvPr/>
            </p:nvSpPr>
            <p:spPr bwMode="auto">
              <a:xfrm>
                <a:off x="5232" y="19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32"/>
              <p:cNvSpPr>
                <a:spLocks noChangeShapeType="1"/>
              </p:cNvSpPr>
              <p:nvPr/>
            </p:nvSpPr>
            <p:spPr bwMode="auto">
              <a:xfrm>
                <a:off x="5232" y="182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33"/>
              <p:cNvSpPr>
                <a:spLocks noChangeShapeType="1"/>
              </p:cNvSpPr>
              <p:nvPr/>
            </p:nvSpPr>
            <p:spPr bwMode="auto">
              <a:xfrm>
                <a:off x="5232" y="172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34"/>
              <p:cNvSpPr>
                <a:spLocks noChangeShapeType="1"/>
              </p:cNvSpPr>
              <p:nvPr/>
            </p:nvSpPr>
            <p:spPr bwMode="auto">
              <a:xfrm>
                <a:off x="5232" y="163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35"/>
              <p:cNvSpPr>
                <a:spLocks noChangeShapeType="1"/>
              </p:cNvSpPr>
              <p:nvPr/>
            </p:nvSpPr>
            <p:spPr bwMode="auto">
              <a:xfrm>
                <a:off x="5232" y="153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66"/>
              <p:cNvSpPr>
                <a:spLocks noChangeShapeType="1"/>
              </p:cNvSpPr>
              <p:nvPr/>
            </p:nvSpPr>
            <p:spPr bwMode="auto">
              <a:xfrm>
                <a:off x="4560"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68"/>
              <p:cNvSpPr>
                <a:spLocks noChangeShapeType="1"/>
              </p:cNvSpPr>
              <p:nvPr/>
            </p:nvSpPr>
            <p:spPr bwMode="auto">
              <a:xfrm>
                <a:off x="4560" y="1392"/>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70"/>
              <p:cNvSpPr>
                <a:spLocks noChangeShapeType="1"/>
              </p:cNvSpPr>
              <p:nvPr/>
            </p:nvSpPr>
            <p:spPr bwMode="auto">
              <a:xfrm flipV="1">
                <a:off x="4800" y="1824"/>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71"/>
              <p:cNvSpPr>
                <a:spLocks noChangeShapeType="1"/>
              </p:cNvSpPr>
              <p:nvPr/>
            </p:nvSpPr>
            <p:spPr bwMode="auto">
              <a:xfrm>
                <a:off x="4752" y="19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 name="Group 286"/>
            <p:cNvGrpSpPr>
              <a:grpSpLocks/>
            </p:cNvGrpSpPr>
            <p:nvPr/>
          </p:nvGrpSpPr>
          <p:grpSpPr bwMode="auto">
            <a:xfrm>
              <a:off x="6172200" y="1620651"/>
              <a:ext cx="2438400" cy="1296988"/>
              <a:chOff x="2832" y="576"/>
              <a:chExt cx="1536" cy="817"/>
            </a:xfrm>
          </p:grpSpPr>
          <p:graphicFrame>
            <p:nvGraphicFramePr>
              <p:cNvPr id="36" name="Object 149"/>
              <p:cNvGraphicFramePr>
                <a:graphicFrameLocks noChangeAspect="1"/>
              </p:cNvGraphicFramePr>
              <p:nvPr/>
            </p:nvGraphicFramePr>
            <p:xfrm>
              <a:off x="2832" y="816"/>
              <a:ext cx="272" cy="145"/>
            </p:xfrm>
            <a:graphic>
              <a:graphicData uri="http://schemas.openxmlformats.org/presentationml/2006/ole">
                <mc:AlternateContent xmlns:mc="http://schemas.openxmlformats.org/markup-compatibility/2006">
                  <mc:Choice xmlns:v="urn:schemas-microsoft-com:vml" Requires="v">
                    <p:oleObj spid="_x0000_s1138" name="Equation" r:id="rId5" imgW="381000" imgH="203200" progId="Equation.DSMT4">
                      <p:embed/>
                    </p:oleObj>
                  </mc:Choice>
                  <mc:Fallback>
                    <p:oleObj name="Equation" r:id="rId5" imgW="381000" imgH="203200" progId="Equation.DSMT4">
                      <p:embed/>
                      <p:pic>
                        <p:nvPicPr>
                          <p:cNvPr id="36" name="Object 1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816"/>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 name="Object 150"/>
              <p:cNvGraphicFramePr>
                <a:graphicFrameLocks noChangeAspect="1"/>
              </p:cNvGraphicFramePr>
              <p:nvPr/>
            </p:nvGraphicFramePr>
            <p:xfrm>
              <a:off x="4032" y="864"/>
              <a:ext cx="80" cy="104"/>
            </p:xfrm>
            <a:graphic>
              <a:graphicData uri="http://schemas.openxmlformats.org/presentationml/2006/ole">
                <mc:AlternateContent xmlns:mc="http://schemas.openxmlformats.org/markup-compatibility/2006">
                  <mc:Choice xmlns:v="urn:schemas-microsoft-com:vml" Requires="v">
                    <p:oleObj spid="_x0000_s1139" name="Equation" r:id="rId7" imgW="127000" imgH="165100" progId="Equation.DSMT4">
                      <p:embed/>
                    </p:oleObj>
                  </mc:Choice>
                  <mc:Fallback>
                    <p:oleObj name="Equation" r:id="rId7" imgW="127000" imgH="165100" progId="Equation.DSMT4">
                      <p:embed/>
                      <p:pic>
                        <p:nvPicPr>
                          <p:cNvPr id="37" name="Object 1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864"/>
                            <a:ext cx="80"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 name="Rectangle 158"/>
              <p:cNvSpPr>
                <a:spLocks noChangeArrowheads="1"/>
              </p:cNvSpPr>
              <p:nvPr/>
            </p:nvSpPr>
            <p:spPr bwMode="auto">
              <a:xfrm>
                <a:off x="3456" y="960"/>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9" name="Line 170"/>
              <p:cNvSpPr>
                <a:spLocks noChangeShapeType="1"/>
              </p:cNvSpPr>
              <p:nvPr/>
            </p:nvSpPr>
            <p:spPr bwMode="auto">
              <a:xfrm>
                <a:off x="2928" y="768"/>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0" name="Object 171"/>
              <p:cNvGraphicFramePr>
                <a:graphicFrameLocks noChangeAspect="1"/>
              </p:cNvGraphicFramePr>
              <p:nvPr/>
            </p:nvGraphicFramePr>
            <p:xfrm>
              <a:off x="3120" y="720"/>
              <a:ext cx="126" cy="145"/>
            </p:xfrm>
            <a:graphic>
              <a:graphicData uri="http://schemas.openxmlformats.org/presentationml/2006/ole">
                <mc:AlternateContent xmlns:mc="http://schemas.openxmlformats.org/markup-compatibility/2006">
                  <mc:Choice xmlns:v="urn:schemas-microsoft-com:vml" Requires="v">
                    <p:oleObj spid="_x0000_s1140" name="Equation" r:id="rId9" imgW="177800" imgH="203200" progId="Equation.DSMT4">
                      <p:embed/>
                    </p:oleObj>
                  </mc:Choice>
                  <mc:Fallback>
                    <p:oleObj name="Equation" r:id="rId9" imgW="177800" imgH="203200" progId="Equation.DSMT4">
                      <p:embed/>
                      <p:pic>
                        <p:nvPicPr>
                          <p:cNvPr id="40" name="Object 1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 y="720"/>
                            <a:ext cx="126"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 name="Line 179"/>
              <p:cNvSpPr>
                <a:spLocks noChangeShapeType="1"/>
              </p:cNvSpPr>
              <p:nvPr/>
            </p:nvSpPr>
            <p:spPr bwMode="auto">
              <a:xfrm>
                <a:off x="3312" y="1200"/>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81"/>
              <p:cNvSpPr>
                <a:spLocks noChangeShapeType="1"/>
              </p:cNvSpPr>
              <p:nvPr/>
            </p:nvSpPr>
            <p:spPr bwMode="auto">
              <a:xfrm flipV="1">
                <a:off x="4320" y="720"/>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AutoShape 159"/>
              <p:cNvSpPr>
                <a:spLocks noChangeArrowheads="1"/>
              </p:cNvSpPr>
              <p:nvPr/>
            </p:nvSpPr>
            <p:spPr bwMode="auto">
              <a:xfrm rot="1494429">
                <a:off x="2928" y="768"/>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4" name="Line 185"/>
              <p:cNvSpPr>
                <a:spLocks noChangeShapeType="1"/>
              </p:cNvSpPr>
              <p:nvPr/>
            </p:nvSpPr>
            <p:spPr bwMode="auto">
              <a:xfrm flipV="1">
                <a:off x="4032"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86"/>
              <p:cNvSpPr>
                <a:spLocks noChangeShapeType="1"/>
              </p:cNvSpPr>
              <p:nvPr/>
            </p:nvSpPr>
            <p:spPr bwMode="auto">
              <a:xfrm>
                <a:off x="4128"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87"/>
              <p:cNvSpPr>
                <a:spLocks noChangeShapeType="1"/>
              </p:cNvSpPr>
              <p:nvPr/>
            </p:nvSpPr>
            <p:spPr bwMode="auto">
              <a:xfrm flipV="1">
                <a:off x="4224" y="105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88"/>
              <p:cNvSpPr>
                <a:spLocks noChangeShapeType="1"/>
              </p:cNvSpPr>
              <p:nvPr/>
            </p:nvSpPr>
            <p:spPr bwMode="auto">
              <a:xfrm>
                <a:off x="4272" y="105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8" name="Object 190"/>
              <p:cNvGraphicFramePr>
                <a:graphicFrameLocks noChangeAspect="1"/>
              </p:cNvGraphicFramePr>
              <p:nvPr/>
            </p:nvGraphicFramePr>
            <p:xfrm>
              <a:off x="3520" y="1008"/>
              <a:ext cx="272" cy="145"/>
            </p:xfrm>
            <a:graphic>
              <a:graphicData uri="http://schemas.openxmlformats.org/presentationml/2006/ole">
                <mc:AlternateContent xmlns:mc="http://schemas.openxmlformats.org/markup-compatibility/2006">
                  <mc:Choice xmlns:v="urn:schemas-microsoft-com:vml" Requires="v">
                    <p:oleObj spid="_x0000_s1141" name="Equation" r:id="rId11" imgW="381000" imgH="203200" progId="Equation.DSMT4">
                      <p:embed/>
                    </p:oleObj>
                  </mc:Choice>
                  <mc:Fallback>
                    <p:oleObj name="Equation" r:id="rId11" imgW="381000" imgH="203200" progId="Equation.DSMT4">
                      <p:embed/>
                      <p:pic>
                        <p:nvPicPr>
                          <p:cNvPr id="48" name="Object 1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0" y="1008"/>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9" name="Line 191"/>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92"/>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93"/>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94"/>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95"/>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96"/>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97"/>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98"/>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99"/>
              <p:cNvSpPr>
                <a:spLocks noChangeShapeType="1"/>
              </p:cNvSpPr>
              <p:nvPr/>
            </p:nvSpPr>
            <p:spPr bwMode="auto">
              <a:xfrm flipH="1">
                <a:off x="412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00"/>
              <p:cNvSpPr>
                <a:spLocks noChangeShapeType="1"/>
              </p:cNvSpPr>
              <p:nvPr/>
            </p:nvSpPr>
            <p:spPr bwMode="auto">
              <a:xfrm flipH="1">
                <a:off x="422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01"/>
              <p:cNvSpPr>
                <a:spLocks noChangeShapeType="1"/>
              </p:cNvSpPr>
              <p:nvPr/>
            </p:nvSpPr>
            <p:spPr bwMode="auto">
              <a:xfrm>
                <a:off x="4320" y="110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202"/>
              <p:cNvSpPr>
                <a:spLocks noChangeShapeType="1"/>
              </p:cNvSpPr>
              <p:nvPr/>
            </p:nvSpPr>
            <p:spPr bwMode="auto">
              <a:xfrm>
                <a:off x="4320" y="10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03"/>
              <p:cNvSpPr>
                <a:spLocks noChangeShapeType="1"/>
              </p:cNvSpPr>
              <p:nvPr/>
            </p:nvSpPr>
            <p:spPr bwMode="auto">
              <a:xfrm>
                <a:off x="4320" y="91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04"/>
              <p:cNvSpPr>
                <a:spLocks noChangeShapeType="1"/>
              </p:cNvSpPr>
              <p:nvPr/>
            </p:nvSpPr>
            <p:spPr bwMode="auto">
              <a:xfrm>
                <a:off x="4320" y="8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05"/>
              <p:cNvSpPr>
                <a:spLocks noChangeShapeType="1"/>
              </p:cNvSpPr>
              <p:nvPr/>
            </p:nvSpPr>
            <p:spPr bwMode="auto">
              <a:xfrm>
                <a:off x="4320" y="7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65"/>
              <p:cNvSpPr>
                <a:spLocks noChangeShapeType="1"/>
              </p:cNvSpPr>
              <p:nvPr/>
            </p:nvSpPr>
            <p:spPr bwMode="auto">
              <a:xfrm>
                <a:off x="3648" y="576"/>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67"/>
              <p:cNvSpPr>
                <a:spLocks noChangeShapeType="1"/>
              </p:cNvSpPr>
              <p:nvPr/>
            </p:nvSpPr>
            <p:spPr bwMode="auto">
              <a:xfrm>
                <a:off x="3648" y="72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72"/>
              <p:cNvSpPr>
                <a:spLocks noChangeShapeType="1"/>
              </p:cNvSpPr>
              <p:nvPr/>
            </p:nvSpPr>
            <p:spPr bwMode="auto">
              <a:xfrm>
                <a:off x="3936"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73"/>
              <p:cNvSpPr>
                <a:spLocks noChangeShapeType="1"/>
              </p:cNvSpPr>
              <p:nvPr/>
            </p:nvSpPr>
            <p:spPr bwMode="auto">
              <a:xfrm flipV="1">
                <a:off x="3888" y="10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274"/>
              <p:cNvSpPr>
                <a:spLocks noChangeShapeType="1"/>
              </p:cNvSpPr>
              <p:nvPr/>
            </p:nvSpPr>
            <p:spPr bwMode="auto">
              <a:xfrm>
                <a:off x="3840" y="110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9" name="Object 275"/>
              <p:cNvGraphicFramePr>
                <a:graphicFrameLocks noChangeAspect="1"/>
              </p:cNvGraphicFramePr>
              <p:nvPr/>
            </p:nvGraphicFramePr>
            <p:xfrm>
              <a:off x="3264" y="1248"/>
              <a:ext cx="580" cy="145"/>
            </p:xfrm>
            <a:graphic>
              <a:graphicData uri="http://schemas.openxmlformats.org/presentationml/2006/ole">
                <mc:AlternateContent xmlns:mc="http://schemas.openxmlformats.org/markup-compatibility/2006">
                  <mc:Choice xmlns:v="urn:schemas-microsoft-com:vml" Requires="v">
                    <p:oleObj spid="_x0000_s1142" name="Equation" r:id="rId13" imgW="812800" imgH="203200" progId="Equation.DSMT4">
                      <p:embed/>
                    </p:oleObj>
                  </mc:Choice>
                  <mc:Fallback>
                    <p:oleObj name="Equation" r:id="rId13" imgW="812800" imgH="203200" progId="Equation.DSMT4">
                      <p:embed/>
                      <p:pic>
                        <p:nvPicPr>
                          <p:cNvPr id="69" name="Object 27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4" y="1248"/>
                            <a:ext cx="580"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70" name="Text Box 278"/>
            <p:cNvSpPr txBox="1">
              <a:spLocks noChangeArrowheads="1"/>
            </p:cNvSpPr>
            <p:nvPr/>
          </p:nvSpPr>
          <p:spPr bwMode="auto">
            <a:xfrm>
              <a:off x="5943600" y="3113829"/>
              <a:ext cx="320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just after embedding, masses moving but</a:t>
              </a:r>
            </a:p>
            <a:p>
              <a:r>
                <a:rPr lang="en-US" altLang="en-US" sz="1200" dirty="0"/>
                <a:t>spring still essentially not compressed</a:t>
              </a:r>
              <a:endParaRPr lang="en-US" altLang="en-US" dirty="0"/>
            </a:p>
          </p:txBody>
        </p:sp>
        <p:sp>
          <p:nvSpPr>
            <p:cNvPr id="71" name="Text Box 279"/>
            <p:cNvSpPr txBox="1">
              <a:spLocks noChangeArrowheads="1"/>
            </p:cNvSpPr>
            <p:nvPr/>
          </p:nvSpPr>
          <p:spPr bwMode="auto">
            <a:xfrm>
              <a:off x="5943600" y="1315851"/>
              <a:ext cx="3048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bullet moving at angle but block at rest</a:t>
              </a:r>
              <a:endParaRPr lang="en-US" altLang="en-US"/>
            </a:p>
          </p:txBody>
        </p:sp>
        <p:grpSp>
          <p:nvGrpSpPr>
            <p:cNvPr id="72" name="Group 284"/>
            <p:cNvGrpSpPr>
              <a:grpSpLocks/>
            </p:cNvGrpSpPr>
            <p:nvPr/>
          </p:nvGrpSpPr>
          <p:grpSpPr bwMode="auto">
            <a:xfrm>
              <a:off x="6934200" y="5418667"/>
              <a:ext cx="1676400" cy="990600"/>
              <a:chOff x="3072" y="1968"/>
              <a:chExt cx="1056" cy="624"/>
            </a:xfrm>
          </p:grpSpPr>
          <p:graphicFrame>
            <p:nvGraphicFramePr>
              <p:cNvPr id="73" name="Object 206"/>
              <p:cNvGraphicFramePr>
                <a:graphicFrameLocks noChangeAspect="1"/>
              </p:cNvGraphicFramePr>
              <p:nvPr/>
            </p:nvGraphicFramePr>
            <p:xfrm>
              <a:off x="3456" y="1968"/>
              <a:ext cx="91" cy="118"/>
            </p:xfrm>
            <a:graphic>
              <a:graphicData uri="http://schemas.openxmlformats.org/presentationml/2006/ole">
                <mc:AlternateContent xmlns:mc="http://schemas.openxmlformats.org/markup-compatibility/2006">
                  <mc:Choice xmlns:v="urn:schemas-microsoft-com:vml" Requires="v">
                    <p:oleObj spid="_x0000_s1143" name="Equation" r:id="rId15" imgW="127000" imgH="165100" progId="Equation.DSMT4">
                      <p:embed/>
                    </p:oleObj>
                  </mc:Choice>
                  <mc:Fallback>
                    <p:oleObj name="Equation" r:id="rId15" imgW="127000" imgH="165100" progId="Equation.DSMT4">
                      <p:embed/>
                      <p:pic>
                        <p:nvPicPr>
                          <p:cNvPr id="73" name="Object 2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6" y="1968"/>
                            <a:ext cx="91"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4" name="Rectangle 236"/>
              <p:cNvSpPr>
                <a:spLocks noChangeArrowheads="1"/>
              </p:cNvSpPr>
              <p:nvPr/>
            </p:nvSpPr>
            <p:spPr bwMode="auto">
              <a:xfrm>
                <a:off x="3408" y="2304"/>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5" name="Line 237"/>
              <p:cNvSpPr>
                <a:spLocks noChangeShapeType="1"/>
              </p:cNvSpPr>
              <p:nvPr/>
            </p:nvSpPr>
            <p:spPr bwMode="auto">
              <a:xfrm>
                <a:off x="3408" y="216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39"/>
              <p:cNvSpPr>
                <a:spLocks noChangeShapeType="1"/>
              </p:cNvSpPr>
              <p:nvPr/>
            </p:nvSpPr>
            <p:spPr bwMode="auto">
              <a:xfrm>
                <a:off x="3072" y="2544"/>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40"/>
              <p:cNvSpPr>
                <a:spLocks noChangeShapeType="1"/>
              </p:cNvSpPr>
              <p:nvPr/>
            </p:nvSpPr>
            <p:spPr bwMode="auto">
              <a:xfrm flipV="1">
                <a:off x="4080" y="2064"/>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AutoShape 241"/>
              <p:cNvSpPr>
                <a:spLocks noChangeArrowheads="1"/>
              </p:cNvSpPr>
              <p:nvPr/>
            </p:nvSpPr>
            <p:spPr bwMode="auto">
              <a:xfrm rot="1494429">
                <a:off x="3456" y="2400"/>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9" name="Line 243"/>
              <p:cNvSpPr>
                <a:spLocks noChangeShapeType="1"/>
              </p:cNvSpPr>
              <p:nvPr/>
            </p:nvSpPr>
            <p:spPr bwMode="auto">
              <a:xfrm>
                <a:off x="3888"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44"/>
              <p:cNvSpPr>
                <a:spLocks noChangeShapeType="1"/>
              </p:cNvSpPr>
              <p:nvPr/>
            </p:nvSpPr>
            <p:spPr bwMode="auto">
              <a:xfrm flipV="1">
                <a:off x="3936"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245"/>
              <p:cNvSpPr>
                <a:spLocks noChangeShapeType="1"/>
              </p:cNvSpPr>
              <p:nvPr/>
            </p:nvSpPr>
            <p:spPr bwMode="auto">
              <a:xfrm>
                <a:off x="3984"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246"/>
              <p:cNvSpPr>
                <a:spLocks noChangeShapeType="1"/>
              </p:cNvSpPr>
              <p:nvPr/>
            </p:nvSpPr>
            <p:spPr bwMode="auto">
              <a:xfrm flipV="1">
                <a:off x="4032"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247"/>
              <p:cNvSpPr>
                <a:spLocks noChangeShapeType="1"/>
              </p:cNvSpPr>
              <p:nvPr/>
            </p:nvSpPr>
            <p:spPr bwMode="auto">
              <a:xfrm>
                <a:off x="403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248"/>
              <p:cNvSpPr>
                <a:spLocks noChangeShapeType="1"/>
              </p:cNvSpPr>
              <p:nvPr/>
            </p:nvSpPr>
            <p:spPr bwMode="auto">
              <a:xfrm flipH="1">
                <a:off x="312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249"/>
              <p:cNvSpPr>
                <a:spLocks noChangeShapeType="1"/>
              </p:cNvSpPr>
              <p:nvPr/>
            </p:nvSpPr>
            <p:spPr bwMode="auto">
              <a:xfrm flipH="1">
                <a:off x="321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50"/>
              <p:cNvSpPr>
                <a:spLocks noChangeShapeType="1"/>
              </p:cNvSpPr>
              <p:nvPr/>
            </p:nvSpPr>
            <p:spPr bwMode="auto">
              <a:xfrm flipH="1">
                <a:off x="331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251"/>
              <p:cNvSpPr>
                <a:spLocks noChangeShapeType="1"/>
              </p:cNvSpPr>
              <p:nvPr/>
            </p:nvSpPr>
            <p:spPr bwMode="auto">
              <a:xfrm flipH="1">
                <a:off x="340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252"/>
              <p:cNvSpPr>
                <a:spLocks noChangeShapeType="1"/>
              </p:cNvSpPr>
              <p:nvPr/>
            </p:nvSpPr>
            <p:spPr bwMode="auto">
              <a:xfrm flipH="1">
                <a:off x="350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253"/>
              <p:cNvSpPr>
                <a:spLocks noChangeShapeType="1"/>
              </p:cNvSpPr>
              <p:nvPr/>
            </p:nvSpPr>
            <p:spPr bwMode="auto">
              <a:xfrm flipH="1">
                <a:off x="360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254"/>
              <p:cNvSpPr>
                <a:spLocks noChangeShapeType="1"/>
              </p:cNvSpPr>
              <p:nvPr/>
            </p:nvSpPr>
            <p:spPr bwMode="auto">
              <a:xfrm flipH="1">
                <a:off x="369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255"/>
              <p:cNvSpPr>
                <a:spLocks noChangeShapeType="1"/>
              </p:cNvSpPr>
              <p:nvPr/>
            </p:nvSpPr>
            <p:spPr bwMode="auto">
              <a:xfrm flipH="1">
                <a:off x="379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256"/>
              <p:cNvSpPr>
                <a:spLocks noChangeShapeType="1"/>
              </p:cNvSpPr>
              <p:nvPr/>
            </p:nvSpPr>
            <p:spPr bwMode="auto">
              <a:xfrm flipH="1">
                <a:off x="388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57"/>
              <p:cNvSpPr>
                <a:spLocks noChangeShapeType="1"/>
              </p:cNvSpPr>
              <p:nvPr/>
            </p:nvSpPr>
            <p:spPr bwMode="auto">
              <a:xfrm flipH="1">
                <a:off x="398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58"/>
              <p:cNvSpPr>
                <a:spLocks noChangeShapeType="1"/>
              </p:cNvSpPr>
              <p:nvPr/>
            </p:nvSpPr>
            <p:spPr bwMode="auto">
              <a:xfrm>
                <a:off x="4080" y="244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59"/>
              <p:cNvSpPr>
                <a:spLocks noChangeShapeType="1"/>
              </p:cNvSpPr>
              <p:nvPr/>
            </p:nvSpPr>
            <p:spPr bwMode="auto">
              <a:xfrm>
                <a:off x="4080" y="235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60"/>
              <p:cNvSpPr>
                <a:spLocks noChangeShapeType="1"/>
              </p:cNvSpPr>
              <p:nvPr/>
            </p:nvSpPr>
            <p:spPr bwMode="auto">
              <a:xfrm>
                <a:off x="4080" y="225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61"/>
              <p:cNvSpPr>
                <a:spLocks noChangeShapeType="1"/>
              </p:cNvSpPr>
              <p:nvPr/>
            </p:nvSpPr>
            <p:spPr bwMode="auto">
              <a:xfrm>
                <a:off x="4080" y="216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62"/>
              <p:cNvSpPr>
                <a:spLocks noChangeShapeType="1"/>
              </p:cNvSpPr>
              <p:nvPr/>
            </p:nvSpPr>
            <p:spPr bwMode="auto">
              <a:xfrm>
                <a:off x="4080" y="206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64"/>
              <p:cNvSpPr>
                <a:spLocks noChangeShapeType="1"/>
              </p:cNvSpPr>
              <p:nvPr/>
            </p:nvSpPr>
            <p:spPr bwMode="auto">
              <a:xfrm>
                <a:off x="3408" y="1968"/>
                <a:ext cx="0" cy="36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76"/>
              <p:cNvSpPr>
                <a:spLocks noChangeShapeType="1"/>
              </p:cNvSpPr>
              <p:nvPr/>
            </p:nvSpPr>
            <p:spPr bwMode="auto">
              <a:xfrm>
                <a:off x="3600" y="206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81"/>
              <p:cNvSpPr>
                <a:spLocks noChangeShapeType="1"/>
              </p:cNvSpPr>
              <p:nvPr/>
            </p:nvSpPr>
            <p:spPr bwMode="auto">
              <a:xfrm flipV="1">
                <a:off x="3840"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82"/>
              <p:cNvSpPr>
                <a:spLocks noChangeShapeType="1"/>
              </p:cNvSpPr>
              <p:nvPr/>
            </p:nvSpPr>
            <p:spPr bwMode="auto">
              <a:xfrm flipV="1">
                <a:off x="3840"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83"/>
              <p:cNvSpPr>
                <a:spLocks noChangeShapeType="1"/>
              </p:cNvSpPr>
              <p:nvPr/>
            </p:nvSpPr>
            <p:spPr bwMode="auto">
              <a:xfrm>
                <a:off x="379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4" name="Text Box 288"/>
            <p:cNvSpPr txBox="1">
              <a:spLocks noChangeArrowheads="1"/>
            </p:cNvSpPr>
            <p:nvPr/>
          </p:nvSpPr>
          <p:spPr bwMode="auto">
            <a:xfrm>
              <a:off x="6019800" y="4943621"/>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masses come to rest after depressing spring maximum distance </a:t>
              </a:r>
              <a:r>
                <a:rPr lang="ja-JP" altLang="en-US" sz="1200" dirty="0"/>
                <a:t>“</a:t>
              </a:r>
              <a:r>
                <a:rPr lang="en-US" altLang="ja-JP" sz="1200" dirty="0"/>
                <a:t>d</a:t>
              </a:r>
              <a:r>
                <a:rPr lang="ja-JP" altLang="en-US" sz="1200" dirty="0"/>
                <a:t>”</a:t>
              </a:r>
              <a:endParaRPr lang="en-US" altLang="en-US" sz="1200" dirty="0"/>
            </a:p>
          </p:txBody>
        </p:sp>
        <p:sp>
          <p:nvSpPr>
            <p:cNvPr id="105" name="Line 289"/>
            <p:cNvSpPr>
              <a:spLocks noChangeShapeType="1"/>
            </p:cNvSpPr>
            <p:nvPr/>
          </p:nvSpPr>
          <p:spPr bwMode="auto">
            <a:xfrm>
              <a:off x="6019800" y="29922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290"/>
            <p:cNvSpPr>
              <a:spLocks noChangeShapeType="1"/>
            </p:cNvSpPr>
            <p:nvPr/>
          </p:nvSpPr>
          <p:spPr bwMode="auto">
            <a:xfrm>
              <a:off x="7467600" y="29922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Text Box 291"/>
            <p:cNvSpPr txBox="1">
              <a:spLocks noChangeArrowheads="1"/>
            </p:cNvSpPr>
            <p:nvPr/>
          </p:nvSpPr>
          <p:spPr bwMode="auto">
            <a:xfrm>
              <a:off x="7315200" y="2839851"/>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sp>
          <p:nvSpPr>
            <p:cNvPr id="108" name="Line 297"/>
            <p:cNvSpPr>
              <a:spLocks noChangeShapeType="1"/>
            </p:cNvSpPr>
            <p:nvPr/>
          </p:nvSpPr>
          <p:spPr bwMode="auto">
            <a:xfrm>
              <a:off x="6096000" y="48210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298"/>
            <p:cNvSpPr>
              <a:spLocks noChangeShapeType="1"/>
            </p:cNvSpPr>
            <p:nvPr/>
          </p:nvSpPr>
          <p:spPr bwMode="auto">
            <a:xfrm>
              <a:off x="7543800" y="48210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Text Box 299"/>
            <p:cNvSpPr txBox="1">
              <a:spLocks noChangeArrowheads="1"/>
            </p:cNvSpPr>
            <p:nvPr/>
          </p:nvSpPr>
          <p:spPr bwMode="auto">
            <a:xfrm>
              <a:off x="7391400" y="4637829"/>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grpSp>
    </p:spTree>
    <p:extLst>
      <p:ext uri="{BB962C8B-B14F-4D97-AF65-F5344CB8AC3E}">
        <p14:creationId xmlns:p14="http://schemas.microsoft.com/office/powerpoint/2010/main" val="77137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bullet, the block, and the spring</a:t>
            </a:r>
          </a:p>
        </p:txBody>
      </p:sp>
      <p:sp>
        <p:nvSpPr>
          <p:cNvPr id="3" name="Content Placeholder 2"/>
          <p:cNvSpPr>
            <a:spLocks noGrp="1"/>
          </p:cNvSpPr>
          <p:nvPr>
            <p:ph idx="1"/>
          </p:nvPr>
        </p:nvSpPr>
        <p:spPr>
          <a:xfrm>
            <a:off x="822959" y="1298222"/>
            <a:ext cx="5111682" cy="4570872"/>
          </a:xfrm>
        </p:spPr>
        <p:txBody>
          <a:bodyPr>
            <a:normAutofit lnSpcReduction="10000"/>
          </a:bodyPr>
          <a:lstStyle/>
          <a:p>
            <a:pPr lvl="1"/>
            <a:r>
              <a:rPr lang="en-US" dirty="0"/>
              <a:t>Where is momentum conserved?</a:t>
            </a:r>
          </a:p>
          <a:p>
            <a:pPr lvl="1"/>
            <a:endParaRPr lang="en-US" dirty="0"/>
          </a:p>
          <a:p>
            <a:pPr lvl="1"/>
            <a:endParaRPr lang="en-US" dirty="0"/>
          </a:p>
          <a:p>
            <a:pPr lvl="1"/>
            <a:endParaRPr lang="en-US" dirty="0"/>
          </a:p>
          <a:p>
            <a:pPr lvl="1"/>
            <a:endParaRPr lang="en-US" dirty="0"/>
          </a:p>
          <a:p>
            <a:pPr lvl="1"/>
            <a:r>
              <a:rPr lang="en-US" dirty="0"/>
              <a:t>Where is energy conserved? Not conserved?</a:t>
            </a:r>
          </a:p>
          <a:p>
            <a:pPr lvl="1"/>
            <a:endParaRPr lang="en-US" dirty="0"/>
          </a:p>
          <a:p>
            <a:pPr lvl="1"/>
            <a:endParaRPr lang="en-US" dirty="0"/>
          </a:p>
          <a:p>
            <a:pPr lvl="1"/>
            <a:endParaRPr lang="en-US" dirty="0"/>
          </a:p>
          <a:p>
            <a:pPr lvl="1"/>
            <a:endParaRPr lang="en-US" dirty="0"/>
          </a:p>
          <a:p>
            <a:pPr lvl="1"/>
            <a:endParaRPr lang="en-US" dirty="0"/>
          </a:p>
          <a:p>
            <a:pPr lvl="1"/>
            <a:r>
              <a:rPr lang="en-US" dirty="0"/>
              <a:t>What kind of collision is this?</a:t>
            </a:r>
          </a:p>
          <a:p>
            <a:endParaRPr lang="en-US" dirty="0"/>
          </a:p>
        </p:txBody>
      </p:sp>
      <p:grpSp>
        <p:nvGrpSpPr>
          <p:cNvPr id="4" name="Group 3"/>
          <p:cNvGrpSpPr/>
          <p:nvPr/>
        </p:nvGrpSpPr>
        <p:grpSpPr>
          <a:xfrm>
            <a:off x="5943600" y="1315851"/>
            <a:ext cx="3200400" cy="5093416"/>
            <a:chOff x="5943600" y="1315851"/>
            <a:chExt cx="3200400" cy="5093416"/>
          </a:xfrm>
        </p:grpSpPr>
        <p:grpSp>
          <p:nvGrpSpPr>
            <p:cNvPr id="5" name="Group 285"/>
            <p:cNvGrpSpPr>
              <a:grpSpLocks/>
            </p:cNvGrpSpPr>
            <p:nvPr/>
          </p:nvGrpSpPr>
          <p:grpSpPr bwMode="auto">
            <a:xfrm>
              <a:off x="6934200" y="3601851"/>
              <a:ext cx="1676400" cy="1066800"/>
              <a:chOff x="4224" y="1392"/>
              <a:chExt cx="1056" cy="672"/>
            </a:xfrm>
          </p:grpSpPr>
          <p:sp>
            <p:nvSpPr>
              <p:cNvPr id="82" name="Rectangle 208"/>
              <p:cNvSpPr>
                <a:spLocks noChangeArrowheads="1"/>
              </p:cNvSpPr>
              <p:nvPr/>
            </p:nvSpPr>
            <p:spPr bwMode="auto">
              <a:xfrm>
                <a:off x="4368" y="1776"/>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3" name="Line 209"/>
              <p:cNvSpPr>
                <a:spLocks noChangeShapeType="1"/>
              </p:cNvSpPr>
              <p:nvPr/>
            </p:nvSpPr>
            <p:spPr bwMode="auto">
              <a:xfrm>
                <a:off x="4752" y="1823"/>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4" name="Object 210"/>
              <p:cNvGraphicFramePr>
                <a:graphicFrameLocks noChangeAspect="1"/>
              </p:cNvGraphicFramePr>
              <p:nvPr/>
            </p:nvGraphicFramePr>
            <p:xfrm>
              <a:off x="4836" y="1679"/>
              <a:ext cx="108" cy="145"/>
            </p:xfrm>
            <a:graphic>
              <a:graphicData uri="http://schemas.openxmlformats.org/presentationml/2006/ole">
                <mc:AlternateContent xmlns:mc="http://schemas.openxmlformats.org/markup-compatibility/2006">
                  <mc:Choice xmlns:v="urn:schemas-microsoft-com:vml" Requires="v">
                    <p:oleObj spid="_x0000_s2161" name="Equation" r:id="rId3" imgW="152400" imgH="203200" progId="Equation.DSMT4">
                      <p:embed/>
                    </p:oleObj>
                  </mc:Choice>
                  <mc:Fallback>
                    <p:oleObj name="Equation" r:id="rId3" imgW="152400" imgH="203200" progId="Equation.DSMT4">
                      <p:embed/>
                      <p:pic>
                        <p:nvPicPr>
                          <p:cNvPr id="84" name="Object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1679"/>
                            <a:ext cx="108"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5" name="Line 211"/>
              <p:cNvSpPr>
                <a:spLocks noChangeShapeType="1"/>
              </p:cNvSpPr>
              <p:nvPr/>
            </p:nvSpPr>
            <p:spPr bwMode="auto">
              <a:xfrm>
                <a:off x="4224" y="201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12"/>
              <p:cNvSpPr>
                <a:spLocks noChangeShapeType="1"/>
              </p:cNvSpPr>
              <p:nvPr/>
            </p:nvSpPr>
            <p:spPr bwMode="auto">
              <a:xfrm flipV="1">
                <a:off x="5232" y="1536"/>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AutoShape 213"/>
              <p:cNvSpPr>
                <a:spLocks noChangeArrowheads="1"/>
              </p:cNvSpPr>
              <p:nvPr/>
            </p:nvSpPr>
            <p:spPr bwMode="auto">
              <a:xfrm rot="1494429">
                <a:off x="4416" y="1872"/>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8" name="Line 215"/>
              <p:cNvSpPr>
                <a:spLocks noChangeShapeType="1"/>
              </p:cNvSpPr>
              <p:nvPr/>
            </p:nvSpPr>
            <p:spPr bwMode="auto">
              <a:xfrm>
                <a:off x="4848"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216"/>
              <p:cNvSpPr>
                <a:spLocks noChangeShapeType="1"/>
              </p:cNvSpPr>
              <p:nvPr/>
            </p:nvSpPr>
            <p:spPr bwMode="auto">
              <a:xfrm flipV="1">
                <a:off x="4944"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217"/>
              <p:cNvSpPr>
                <a:spLocks noChangeShapeType="1"/>
              </p:cNvSpPr>
              <p:nvPr/>
            </p:nvSpPr>
            <p:spPr bwMode="auto">
              <a:xfrm>
                <a:off x="5040"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218"/>
              <p:cNvSpPr>
                <a:spLocks noChangeShapeType="1"/>
              </p:cNvSpPr>
              <p:nvPr/>
            </p:nvSpPr>
            <p:spPr bwMode="auto">
              <a:xfrm flipV="1">
                <a:off x="5136" y="187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219"/>
              <p:cNvSpPr>
                <a:spLocks noChangeShapeType="1"/>
              </p:cNvSpPr>
              <p:nvPr/>
            </p:nvSpPr>
            <p:spPr bwMode="auto">
              <a:xfrm>
                <a:off x="5184" y="187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21"/>
              <p:cNvSpPr>
                <a:spLocks noChangeShapeType="1"/>
              </p:cNvSpPr>
              <p:nvPr/>
            </p:nvSpPr>
            <p:spPr bwMode="auto">
              <a:xfrm flipH="1">
                <a:off x="427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22"/>
              <p:cNvSpPr>
                <a:spLocks noChangeShapeType="1"/>
              </p:cNvSpPr>
              <p:nvPr/>
            </p:nvSpPr>
            <p:spPr bwMode="auto">
              <a:xfrm flipH="1">
                <a:off x="436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23"/>
              <p:cNvSpPr>
                <a:spLocks noChangeShapeType="1"/>
              </p:cNvSpPr>
              <p:nvPr/>
            </p:nvSpPr>
            <p:spPr bwMode="auto">
              <a:xfrm flipH="1">
                <a:off x="446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24"/>
              <p:cNvSpPr>
                <a:spLocks noChangeShapeType="1"/>
              </p:cNvSpPr>
              <p:nvPr/>
            </p:nvSpPr>
            <p:spPr bwMode="auto">
              <a:xfrm flipH="1">
                <a:off x="456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25"/>
              <p:cNvSpPr>
                <a:spLocks noChangeShapeType="1"/>
              </p:cNvSpPr>
              <p:nvPr/>
            </p:nvSpPr>
            <p:spPr bwMode="auto">
              <a:xfrm flipH="1">
                <a:off x="465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26"/>
              <p:cNvSpPr>
                <a:spLocks noChangeShapeType="1"/>
              </p:cNvSpPr>
              <p:nvPr/>
            </p:nvSpPr>
            <p:spPr bwMode="auto">
              <a:xfrm flipH="1">
                <a:off x="475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27"/>
              <p:cNvSpPr>
                <a:spLocks noChangeShapeType="1"/>
              </p:cNvSpPr>
              <p:nvPr/>
            </p:nvSpPr>
            <p:spPr bwMode="auto">
              <a:xfrm flipH="1">
                <a:off x="484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28"/>
              <p:cNvSpPr>
                <a:spLocks noChangeShapeType="1"/>
              </p:cNvSpPr>
              <p:nvPr/>
            </p:nvSpPr>
            <p:spPr bwMode="auto">
              <a:xfrm flipH="1">
                <a:off x="494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29"/>
              <p:cNvSpPr>
                <a:spLocks noChangeShapeType="1"/>
              </p:cNvSpPr>
              <p:nvPr/>
            </p:nvSpPr>
            <p:spPr bwMode="auto">
              <a:xfrm flipH="1">
                <a:off x="504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30"/>
              <p:cNvSpPr>
                <a:spLocks noChangeShapeType="1"/>
              </p:cNvSpPr>
              <p:nvPr/>
            </p:nvSpPr>
            <p:spPr bwMode="auto">
              <a:xfrm flipH="1">
                <a:off x="513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31"/>
              <p:cNvSpPr>
                <a:spLocks noChangeShapeType="1"/>
              </p:cNvSpPr>
              <p:nvPr/>
            </p:nvSpPr>
            <p:spPr bwMode="auto">
              <a:xfrm>
                <a:off x="5232" y="19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232"/>
              <p:cNvSpPr>
                <a:spLocks noChangeShapeType="1"/>
              </p:cNvSpPr>
              <p:nvPr/>
            </p:nvSpPr>
            <p:spPr bwMode="auto">
              <a:xfrm>
                <a:off x="5232" y="182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233"/>
              <p:cNvSpPr>
                <a:spLocks noChangeShapeType="1"/>
              </p:cNvSpPr>
              <p:nvPr/>
            </p:nvSpPr>
            <p:spPr bwMode="auto">
              <a:xfrm>
                <a:off x="5232" y="172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234"/>
              <p:cNvSpPr>
                <a:spLocks noChangeShapeType="1"/>
              </p:cNvSpPr>
              <p:nvPr/>
            </p:nvSpPr>
            <p:spPr bwMode="auto">
              <a:xfrm>
                <a:off x="5232" y="163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235"/>
              <p:cNvSpPr>
                <a:spLocks noChangeShapeType="1"/>
              </p:cNvSpPr>
              <p:nvPr/>
            </p:nvSpPr>
            <p:spPr bwMode="auto">
              <a:xfrm>
                <a:off x="5232" y="153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266"/>
              <p:cNvSpPr>
                <a:spLocks noChangeShapeType="1"/>
              </p:cNvSpPr>
              <p:nvPr/>
            </p:nvSpPr>
            <p:spPr bwMode="auto">
              <a:xfrm>
                <a:off x="4560"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268"/>
              <p:cNvSpPr>
                <a:spLocks noChangeShapeType="1"/>
              </p:cNvSpPr>
              <p:nvPr/>
            </p:nvSpPr>
            <p:spPr bwMode="auto">
              <a:xfrm>
                <a:off x="4560" y="1392"/>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270"/>
              <p:cNvSpPr>
                <a:spLocks noChangeShapeType="1"/>
              </p:cNvSpPr>
              <p:nvPr/>
            </p:nvSpPr>
            <p:spPr bwMode="auto">
              <a:xfrm flipV="1">
                <a:off x="4800" y="1824"/>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271"/>
              <p:cNvSpPr>
                <a:spLocks noChangeShapeType="1"/>
              </p:cNvSpPr>
              <p:nvPr/>
            </p:nvSpPr>
            <p:spPr bwMode="auto">
              <a:xfrm>
                <a:off x="4752" y="19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86"/>
            <p:cNvGrpSpPr>
              <a:grpSpLocks/>
            </p:cNvGrpSpPr>
            <p:nvPr/>
          </p:nvGrpSpPr>
          <p:grpSpPr bwMode="auto">
            <a:xfrm>
              <a:off x="6172200" y="1620651"/>
              <a:ext cx="2438400" cy="1296988"/>
              <a:chOff x="2832" y="576"/>
              <a:chExt cx="1536" cy="817"/>
            </a:xfrm>
          </p:grpSpPr>
          <p:graphicFrame>
            <p:nvGraphicFramePr>
              <p:cNvPr id="48" name="Object 149"/>
              <p:cNvGraphicFramePr>
                <a:graphicFrameLocks noChangeAspect="1"/>
              </p:cNvGraphicFramePr>
              <p:nvPr/>
            </p:nvGraphicFramePr>
            <p:xfrm>
              <a:off x="2832" y="816"/>
              <a:ext cx="272" cy="145"/>
            </p:xfrm>
            <a:graphic>
              <a:graphicData uri="http://schemas.openxmlformats.org/presentationml/2006/ole">
                <mc:AlternateContent xmlns:mc="http://schemas.openxmlformats.org/markup-compatibility/2006">
                  <mc:Choice xmlns:v="urn:schemas-microsoft-com:vml" Requires="v">
                    <p:oleObj spid="_x0000_s2162" name="Equation" r:id="rId5" imgW="381000" imgH="203200" progId="Equation.DSMT4">
                      <p:embed/>
                    </p:oleObj>
                  </mc:Choice>
                  <mc:Fallback>
                    <p:oleObj name="Equation" r:id="rId5" imgW="381000" imgH="203200" progId="Equation.DSMT4">
                      <p:embed/>
                      <p:pic>
                        <p:nvPicPr>
                          <p:cNvPr id="48" name="Object 1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816"/>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9" name="Object 150"/>
              <p:cNvGraphicFramePr>
                <a:graphicFrameLocks noChangeAspect="1"/>
              </p:cNvGraphicFramePr>
              <p:nvPr/>
            </p:nvGraphicFramePr>
            <p:xfrm>
              <a:off x="4032" y="864"/>
              <a:ext cx="80" cy="104"/>
            </p:xfrm>
            <a:graphic>
              <a:graphicData uri="http://schemas.openxmlformats.org/presentationml/2006/ole">
                <mc:AlternateContent xmlns:mc="http://schemas.openxmlformats.org/markup-compatibility/2006">
                  <mc:Choice xmlns:v="urn:schemas-microsoft-com:vml" Requires="v">
                    <p:oleObj spid="_x0000_s2163" name="Equation" r:id="rId7" imgW="127000" imgH="165100" progId="Equation.DSMT4">
                      <p:embed/>
                    </p:oleObj>
                  </mc:Choice>
                  <mc:Fallback>
                    <p:oleObj name="Equation" r:id="rId7" imgW="127000" imgH="165100" progId="Equation.DSMT4">
                      <p:embed/>
                      <p:pic>
                        <p:nvPicPr>
                          <p:cNvPr id="49" name="Object 1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864"/>
                            <a:ext cx="80"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 name="Rectangle 158"/>
              <p:cNvSpPr>
                <a:spLocks noChangeArrowheads="1"/>
              </p:cNvSpPr>
              <p:nvPr/>
            </p:nvSpPr>
            <p:spPr bwMode="auto">
              <a:xfrm>
                <a:off x="3456" y="960"/>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 name="Line 170"/>
              <p:cNvSpPr>
                <a:spLocks noChangeShapeType="1"/>
              </p:cNvSpPr>
              <p:nvPr/>
            </p:nvSpPr>
            <p:spPr bwMode="auto">
              <a:xfrm>
                <a:off x="2928" y="768"/>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2" name="Object 171"/>
              <p:cNvGraphicFramePr>
                <a:graphicFrameLocks noChangeAspect="1"/>
              </p:cNvGraphicFramePr>
              <p:nvPr/>
            </p:nvGraphicFramePr>
            <p:xfrm>
              <a:off x="3120" y="720"/>
              <a:ext cx="126" cy="145"/>
            </p:xfrm>
            <a:graphic>
              <a:graphicData uri="http://schemas.openxmlformats.org/presentationml/2006/ole">
                <mc:AlternateContent xmlns:mc="http://schemas.openxmlformats.org/markup-compatibility/2006">
                  <mc:Choice xmlns:v="urn:schemas-microsoft-com:vml" Requires="v">
                    <p:oleObj spid="_x0000_s2164" name="Equation" r:id="rId9" imgW="177800" imgH="203200" progId="Equation.DSMT4">
                      <p:embed/>
                    </p:oleObj>
                  </mc:Choice>
                  <mc:Fallback>
                    <p:oleObj name="Equation" r:id="rId9" imgW="177800" imgH="203200" progId="Equation.DSMT4">
                      <p:embed/>
                      <p:pic>
                        <p:nvPicPr>
                          <p:cNvPr id="52" name="Object 1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 y="720"/>
                            <a:ext cx="126"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 name="Line 179"/>
              <p:cNvSpPr>
                <a:spLocks noChangeShapeType="1"/>
              </p:cNvSpPr>
              <p:nvPr/>
            </p:nvSpPr>
            <p:spPr bwMode="auto">
              <a:xfrm>
                <a:off x="3312" y="1200"/>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81"/>
              <p:cNvSpPr>
                <a:spLocks noChangeShapeType="1"/>
              </p:cNvSpPr>
              <p:nvPr/>
            </p:nvSpPr>
            <p:spPr bwMode="auto">
              <a:xfrm flipV="1">
                <a:off x="4320" y="720"/>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AutoShape 159"/>
              <p:cNvSpPr>
                <a:spLocks noChangeArrowheads="1"/>
              </p:cNvSpPr>
              <p:nvPr/>
            </p:nvSpPr>
            <p:spPr bwMode="auto">
              <a:xfrm rot="1494429">
                <a:off x="2928" y="768"/>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6" name="Line 185"/>
              <p:cNvSpPr>
                <a:spLocks noChangeShapeType="1"/>
              </p:cNvSpPr>
              <p:nvPr/>
            </p:nvSpPr>
            <p:spPr bwMode="auto">
              <a:xfrm flipV="1">
                <a:off x="4032"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86"/>
              <p:cNvSpPr>
                <a:spLocks noChangeShapeType="1"/>
              </p:cNvSpPr>
              <p:nvPr/>
            </p:nvSpPr>
            <p:spPr bwMode="auto">
              <a:xfrm>
                <a:off x="4128"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187"/>
              <p:cNvSpPr>
                <a:spLocks noChangeShapeType="1"/>
              </p:cNvSpPr>
              <p:nvPr/>
            </p:nvSpPr>
            <p:spPr bwMode="auto">
              <a:xfrm flipV="1">
                <a:off x="4224" y="105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188"/>
              <p:cNvSpPr>
                <a:spLocks noChangeShapeType="1"/>
              </p:cNvSpPr>
              <p:nvPr/>
            </p:nvSpPr>
            <p:spPr bwMode="auto">
              <a:xfrm>
                <a:off x="4272" y="105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0" name="Object 190"/>
              <p:cNvGraphicFramePr>
                <a:graphicFrameLocks noChangeAspect="1"/>
              </p:cNvGraphicFramePr>
              <p:nvPr/>
            </p:nvGraphicFramePr>
            <p:xfrm>
              <a:off x="3520" y="1008"/>
              <a:ext cx="272" cy="145"/>
            </p:xfrm>
            <a:graphic>
              <a:graphicData uri="http://schemas.openxmlformats.org/presentationml/2006/ole">
                <mc:AlternateContent xmlns:mc="http://schemas.openxmlformats.org/markup-compatibility/2006">
                  <mc:Choice xmlns:v="urn:schemas-microsoft-com:vml" Requires="v">
                    <p:oleObj spid="_x0000_s2165" name="Equation" r:id="rId11" imgW="381000" imgH="203200" progId="Equation.DSMT4">
                      <p:embed/>
                    </p:oleObj>
                  </mc:Choice>
                  <mc:Fallback>
                    <p:oleObj name="Equation" r:id="rId11" imgW="381000" imgH="203200" progId="Equation.DSMT4">
                      <p:embed/>
                      <p:pic>
                        <p:nvPicPr>
                          <p:cNvPr id="60" name="Object 1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0" y="1008"/>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 name="Line 191"/>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92"/>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193"/>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94"/>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95"/>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96"/>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97"/>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98"/>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99"/>
              <p:cNvSpPr>
                <a:spLocks noChangeShapeType="1"/>
              </p:cNvSpPr>
              <p:nvPr/>
            </p:nvSpPr>
            <p:spPr bwMode="auto">
              <a:xfrm flipH="1">
                <a:off x="412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200"/>
              <p:cNvSpPr>
                <a:spLocks noChangeShapeType="1"/>
              </p:cNvSpPr>
              <p:nvPr/>
            </p:nvSpPr>
            <p:spPr bwMode="auto">
              <a:xfrm flipH="1">
                <a:off x="422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01"/>
              <p:cNvSpPr>
                <a:spLocks noChangeShapeType="1"/>
              </p:cNvSpPr>
              <p:nvPr/>
            </p:nvSpPr>
            <p:spPr bwMode="auto">
              <a:xfrm>
                <a:off x="4320" y="110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02"/>
              <p:cNvSpPr>
                <a:spLocks noChangeShapeType="1"/>
              </p:cNvSpPr>
              <p:nvPr/>
            </p:nvSpPr>
            <p:spPr bwMode="auto">
              <a:xfrm>
                <a:off x="4320" y="10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03"/>
              <p:cNvSpPr>
                <a:spLocks noChangeShapeType="1"/>
              </p:cNvSpPr>
              <p:nvPr/>
            </p:nvSpPr>
            <p:spPr bwMode="auto">
              <a:xfrm>
                <a:off x="4320" y="91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04"/>
              <p:cNvSpPr>
                <a:spLocks noChangeShapeType="1"/>
              </p:cNvSpPr>
              <p:nvPr/>
            </p:nvSpPr>
            <p:spPr bwMode="auto">
              <a:xfrm>
                <a:off x="4320" y="8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05"/>
              <p:cNvSpPr>
                <a:spLocks noChangeShapeType="1"/>
              </p:cNvSpPr>
              <p:nvPr/>
            </p:nvSpPr>
            <p:spPr bwMode="auto">
              <a:xfrm>
                <a:off x="4320" y="7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65"/>
              <p:cNvSpPr>
                <a:spLocks noChangeShapeType="1"/>
              </p:cNvSpPr>
              <p:nvPr/>
            </p:nvSpPr>
            <p:spPr bwMode="auto">
              <a:xfrm>
                <a:off x="3648" y="576"/>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67"/>
              <p:cNvSpPr>
                <a:spLocks noChangeShapeType="1"/>
              </p:cNvSpPr>
              <p:nvPr/>
            </p:nvSpPr>
            <p:spPr bwMode="auto">
              <a:xfrm>
                <a:off x="3648" y="72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272"/>
              <p:cNvSpPr>
                <a:spLocks noChangeShapeType="1"/>
              </p:cNvSpPr>
              <p:nvPr/>
            </p:nvSpPr>
            <p:spPr bwMode="auto">
              <a:xfrm>
                <a:off x="3936"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273"/>
              <p:cNvSpPr>
                <a:spLocks noChangeShapeType="1"/>
              </p:cNvSpPr>
              <p:nvPr/>
            </p:nvSpPr>
            <p:spPr bwMode="auto">
              <a:xfrm flipV="1">
                <a:off x="3888" y="10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74"/>
              <p:cNvSpPr>
                <a:spLocks noChangeShapeType="1"/>
              </p:cNvSpPr>
              <p:nvPr/>
            </p:nvSpPr>
            <p:spPr bwMode="auto">
              <a:xfrm>
                <a:off x="3840" y="110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1" name="Object 275"/>
              <p:cNvGraphicFramePr>
                <a:graphicFrameLocks noChangeAspect="1"/>
              </p:cNvGraphicFramePr>
              <p:nvPr/>
            </p:nvGraphicFramePr>
            <p:xfrm>
              <a:off x="3264" y="1248"/>
              <a:ext cx="580" cy="145"/>
            </p:xfrm>
            <a:graphic>
              <a:graphicData uri="http://schemas.openxmlformats.org/presentationml/2006/ole">
                <mc:AlternateContent xmlns:mc="http://schemas.openxmlformats.org/markup-compatibility/2006">
                  <mc:Choice xmlns:v="urn:schemas-microsoft-com:vml" Requires="v">
                    <p:oleObj spid="_x0000_s2166" name="Equation" r:id="rId13" imgW="812800" imgH="203200" progId="Equation.DSMT4">
                      <p:embed/>
                    </p:oleObj>
                  </mc:Choice>
                  <mc:Fallback>
                    <p:oleObj name="Equation" r:id="rId13" imgW="812800" imgH="203200" progId="Equation.DSMT4">
                      <p:embed/>
                      <p:pic>
                        <p:nvPicPr>
                          <p:cNvPr id="81" name="Object 27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4" y="1248"/>
                            <a:ext cx="580"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7" name="Text Box 278"/>
            <p:cNvSpPr txBox="1">
              <a:spLocks noChangeArrowheads="1"/>
            </p:cNvSpPr>
            <p:nvPr/>
          </p:nvSpPr>
          <p:spPr bwMode="auto">
            <a:xfrm>
              <a:off x="5943600" y="3113829"/>
              <a:ext cx="320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just after embedding, masses moving but</a:t>
              </a:r>
            </a:p>
            <a:p>
              <a:r>
                <a:rPr lang="en-US" altLang="en-US" sz="1200" dirty="0"/>
                <a:t>spring still essentially not compressed</a:t>
              </a:r>
              <a:endParaRPr lang="en-US" altLang="en-US" dirty="0"/>
            </a:p>
          </p:txBody>
        </p:sp>
        <p:sp>
          <p:nvSpPr>
            <p:cNvPr id="8" name="Text Box 279"/>
            <p:cNvSpPr txBox="1">
              <a:spLocks noChangeArrowheads="1"/>
            </p:cNvSpPr>
            <p:nvPr/>
          </p:nvSpPr>
          <p:spPr bwMode="auto">
            <a:xfrm>
              <a:off x="5943600" y="1315851"/>
              <a:ext cx="3048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bullet moving at angle but block at rest</a:t>
              </a:r>
              <a:endParaRPr lang="en-US" altLang="en-US"/>
            </a:p>
          </p:txBody>
        </p:sp>
        <p:grpSp>
          <p:nvGrpSpPr>
            <p:cNvPr id="9" name="Group 284"/>
            <p:cNvGrpSpPr>
              <a:grpSpLocks/>
            </p:cNvGrpSpPr>
            <p:nvPr/>
          </p:nvGrpSpPr>
          <p:grpSpPr bwMode="auto">
            <a:xfrm>
              <a:off x="6934200" y="5418667"/>
              <a:ext cx="1676400" cy="990600"/>
              <a:chOff x="3072" y="1968"/>
              <a:chExt cx="1056" cy="624"/>
            </a:xfrm>
          </p:grpSpPr>
          <p:graphicFrame>
            <p:nvGraphicFramePr>
              <p:cNvPr id="17" name="Object 206"/>
              <p:cNvGraphicFramePr>
                <a:graphicFrameLocks noChangeAspect="1"/>
              </p:cNvGraphicFramePr>
              <p:nvPr/>
            </p:nvGraphicFramePr>
            <p:xfrm>
              <a:off x="3456" y="1968"/>
              <a:ext cx="91" cy="118"/>
            </p:xfrm>
            <a:graphic>
              <a:graphicData uri="http://schemas.openxmlformats.org/presentationml/2006/ole">
                <mc:AlternateContent xmlns:mc="http://schemas.openxmlformats.org/markup-compatibility/2006">
                  <mc:Choice xmlns:v="urn:schemas-microsoft-com:vml" Requires="v">
                    <p:oleObj spid="_x0000_s2167" name="Equation" r:id="rId15" imgW="127000" imgH="165100" progId="Equation.DSMT4">
                      <p:embed/>
                    </p:oleObj>
                  </mc:Choice>
                  <mc:Fallback>
                    <p:oleObj name="Equation" r:id="rId15" imgW="127000" imgH="165100" progId="Equation.DSMT4">
                      <p:embed/>
                      <p:pic>
                        <p:nvPicPr>
                          <p:cNvPr id="17" name="Object 2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6" y="1968"/>
                            <a:ext cx="91"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 name="Rectangle 236"/>
              <p:cNvSpPr>
                <a:spLocks noChangeArrowheads="1"/>
              </p:cNvSpPr>
              <p:nvPr/>
            </p:nvSpPr>
            <p:spPr bwMode="auto">
              <a:xfrm>
                <a:off x="3408" y="2304"/>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9" name="Line 237"/>
              <p:cNvSpPr>
                <a:spLocks noChangeShapeType="1"/>
              </p:cNvSpPr>
              <p:nvPr/>
            </p:nvSpPr>
            <p:spPr bwMode="auto">
              <a:xfrm>
                <a:off x="3408" y="216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239"/>
              <p:cNvSpPr>
                <a:spLocks noChangeShapeType="1"/>
              </p:cNvSpPr>
              <p:nvPr/>
            </p:nvSpPr>
            <p:spPr bwMode="auto">
              <a:xfrm>
                <a:off x="3072" y="2544"/>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40"/>
              <p:cNvSpPr>
                <a:spLocks noChangeShapeType="1"/>
              </p:cNvSpPr>
              <p:nvPr/>
            </p:nvSpPr>
            <p:spPr bwMode="auto">
              <a:xfrm flipV="1">
                <a:off x="4080" y="2064"/>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AutoShape 241"/>
              <p:cNvSpPr>
                <a:spLocks noChangeArrowheads="1"/>
              </p:cNvSpPr>
              <p:nvPr/>
            </p:nvSpPr>
            <p:spPr bwMode="auto">
              <a:xfrm rot="1494429">
                <a:off x="3456" y="2400"/>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 name="Line 243"/>
              <p:cNvSpPr>
                <a:spLocks noChangeShapeType="1"/>
              </p:cNvSpPr>
              <p:nvPr/>
            </p:nvSpPr>
            <p:spPr bwMode="auto">
              <a:xfrm>
                <a:off x="3888"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44"/>
              <p:cNvSpPr>
                <a:spLocks noChangeShapeType="1"/>
              </p:cNvSpPr>
              <p:nvPr/>
            </p:nvSpPr>
            <p:spPr bwMode="auto">
              <a:xfrm flipV="1">
                <a:off x="3936"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5"/>
              <p:cNvSpPr>
                <a:spLocks noChangeShapeType="1"/>
              </p:cNvSpPr>
              <p:nvPr/>
            </p:nvSpPr>
            <p:spPr bwMode="auto">
              <a:xfrm>
                <a:off x="3984"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6"/>
              <p:cNvSpPr>
                <a:spLocks noChangeShapeType="1"/>
              </p:cNvSpPr>
              <p:nvPr/>
            </p:nvSpPr>
            <p:spPr bwMode="auto">
              <a:xfrm flipV="1">
                <a:off x="4032"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47"/>
              <p:cNvSpPr>
                <a:spLocks noChangeShapeType="1"/>
              </p:cNvSpPr>
              <p:nvPr/>
            </p:nvSpPr>
            <p:spPr bwMode="auto">
              <a:xfrm>
                <a:off x="403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8"/>
              <p:cNvSpPr>
                <a:spLocks noChangeShapeType="1"/>
              </p:cNvSpPr>
              <p:nvPr/>
            </p:nvSpPr>
            <p:spPr bwMode="auto">
              <a:xfrm flipH="1">
                <a:off x="312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49"/>
              <p:cNvSpPr>
                <a:spLocks noChangeShapeType="1"/>
              </p:cNvSpPr>
              <p:nvPr/>
            </p:nvSpPr>
            <p:spPr bwMode="auto">
              <a:xfrm flipH="1">
                <a:off x="321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50"/>
              <p:cNvSpPr>
                <a:spLocks noChangeShapeType="1"/>
              </p:cNvSpPr>
              <p:nvPr/>
            </p:nvSpPr>
            <p:spPr bwMode="auto">
              <a:xfrm flipH="1">
                <a:off x="331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51"/>
              <p:cNvSpPr>
                <a:spLocks noChangeShapeType="1"/>
              </p:cNvSpPr>
              <p:nvPr/>
            </p:nvSpPr>
            <p:spPr bwMode="auto">
              <a:xfrm flipH="1">
                <a:off x="340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52"/>
              <p:cNvSpPr>
                <a:spLocks noChangeShapeType="1"/>
              </p:cNvSpPr>
              <p:nvPr/>
            </p:nvSpPr>
            <p:spPr bwMode="auto">
              <a:xfrm flipH="1">
                <a:off x="350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53"/>
              <p:cNvSpPr>
                <a:spLocks noChangeShapeType="1"/>
              </p:cNvSpPr>
              <p:nvPr/>
            </p:nvSpPr>
            <p:spPr bwMode="auto">
              <a:xfrm flipH="1">
                <a:off x="360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54"/>
              <p:cNvSpPr>
                <a:spLocks noChangeShapeType="1"/>
              </p:cNvSpPr>
              <p:nvPr/>
            </p:nvSpPr>
            <p:spPr bwMode="auto">
              <a:xfrm flipH="1">
                <a:off x="369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55"/>
              <p:cNvSpPr>
                <a:spLocks noChangeShapeType="1"/>
              </p:cNvSpPr>
              <p:nvPr/>
            </p:nvSpPr>
            <p:spPr bwMode="auto">
              <a:xfrm flipH="1">
                <a:off x="379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56"/>
              <p:cNvSpPr>
                <a:spLocks noChangeShapeType="1"/>
              </p:cNvSpPr>
              <p:nvPr/>
            </p:nvSpPr>
            <p:spPr bwMode="auto">
              <a:xfrm flipH="1">
                <a:off x="388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7"/>
              <p:cNvSpPr>
                <a:spLocks noChangeShapeType="1"/>
              </p:cNvSpPr>
              <p:nvPr/>
            </p:nvSpPr>
            <p:spPr bwMode="auto">
              <a:xfrm flipH="1">
                <a:off x="398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58"/>
              <p:cNvSpPr>
                <a:spLocks noChangeShapeType="1"/>
              </p:cNvSpPr>
              <p:nvPr/>
            </p:nvSpPr>
            <p:spPr bwMode="auto">
              <a:xfrm>
                <a:off x="4080" y="244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59"/>
              <p:cNvSpPr>
                <a:spLocks noChangeShapeType="1"/>
              </p:cNvSpPr>
              <p:nvPr/>
            </p:nvSpPr>
            <p:spPr bwMode="auto">
              <a:xfrm>
                <a:off x="4080" y="235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60"/>
              <p:cNvSpPr>
                <a:spLocks noChangeShapeType="1"/>
              </p:cNvSpPr>
              <p:nvPr/>
            </p:nvSpPr>
            <p:spPr bwMode="auto">
              <a:xfrm>
                <a:off x="4080" y="225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61"/>
              <p:cNvSpPr>
                <a:spLocks noChangeShapeType="1"/>
              </p:cNvSpPr>
              <p:nvPr/>
            </p:nvSpPr>
            <p:spPr bwMode="auto">
              <a:xfrm>
                <a:off x="4080" y="216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62"/>
              <p:cNvSpPr>
                <a:spLocks noChangeShapeType="1"/>
              </p:cNvSpPr>
              <p:nvPr/>
            </p:nvSpPr>
            <p:spPr bwMode="auto">
              <a:xfrm>
                <a:off x="4080" y="206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64"/>
              <p:cNvSpPr>
                <a:spLocks noChangeShapeType="1"/>
              </p:cNvSpPr>
              <p:nvPr/>
            </p:nvSpPr>
            <p:spPr bwMode="auto">
              <a:xfrm>
                <a:off x="3408" y="1968"/>
                <a:ext cx="0" cy="36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76"/>
              <p:cNvSpPr>
                <a:spLocks noChangeShapeType="1"/>
              </p:cNvSpPr>
              <p:nvPr/>
            </p:nvSpPr>
            <p:spPr bwMode="auto">
              <a:xfrm>
                <a:off x="3600" y="206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281"/>
              <p:cNvSpPr>
                <a:spLocks noChangeShapeType="1"/>
              </p:cNvSpPr>
              <p:nvPr/>
            </p:nvSpPr>
            <p:spPr bwMode="auto">
              <a:xfrm flipV="1">
                <a:off x="3840"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82"/>
              <p:cNvSpPr>
                <a:spLocks noChangeShapeType="1"/>
              </p:cNvSpPr>
              <p:nvPr/>
            </p:nvSpPr>
            <p:spPr bwMode="auto">
              <a:xfrm flipV="1">
                <a:off x="3840"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83"/>
              <p:cNvSpPr>
                <a:spLocks noChangeShapeType="1"/>
              </p:cNvSpPr>
              <p:nvPr/>
            </p:nvSpPr>
            <p:spPr bwMode="auto">
              <a:xfrm>
                <a:off x="379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 name="Text Box 288"/>
            <p:cNvSpPr txBox="1">
              <a:spLocks noChangeArrowheads="1"/>
            </p:cNvSpPr>
            <p:nvPr/>
          </p:nvSpPr>
          <p:spPr bwMode="auto">
            <a:xfrm>
              <a:off x="6019800" y="4943621"/>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masses come to rest after depressing spring maximum distance </a:t>
              </a:r>
              <a:r>
                <a:rPr lang="ja-JP" altLang="en-US" sz="1200" dirty="0"/>
                <a:t>“</a:t>
              </a:r>
              <a:r>
                <a:rPr lang="en-US" altLang="ja-JP" sz="1200" dirty="0"/>
                <a:t>d</a:t>
              </a:r>
              <a:r>
                <a:rPr lang="ja-JP" altLang="en-US" sz="1200" dirty="0"/>
                <a:t>”</a:t>
              </a:r>
              <a:endParaRPr lang="en-US" altLang="en-US" sz="1200" dirty="0"/>
            </a:p>
          </p:txBody>
        </p:sp>
        <p:sp>
          <p:nvSpPr>
            <p:cNvPr id="11" name="Line 289"/>
            <p:cNvSpPr>
              <a:spLocks noChangeShapeType="1"/>
            </p:cNvSpPr>
            <p:nvPr/>
          </p:nvSpPr>
          <p:spPr bwMode="auto">
            <a:xfrm>
              <a:off x="6019800" y="29922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90"/>
            <p:cNvSpPr>
              <a:spLocks noChangeShapeType="1"/>
            </p:cNvSpPr>
            <p:nvPr/>
          </p:nvSpPr>
          <p:spPr bwMode="auto">
            <a:xfrm>
              <a:off x="7467600" y="29922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291"/>
            <p:cNvSpPr txBox="1">
              <a:spLocks noChangeArrowheads="1"/>
            </p:cNvSpPr>
            <p:nvPr/>
          </p:nvSpPr>
          <p:spPr bwMode="auto">
            <a:xfrm>
              <a:off x="7315200" y="2839851"/>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sp>
          <p:nvSpPr>
            <p:cNvPr id="14" name="Line 297"/>
            <p:cNvSpPr>
              <a:spLocks noChangeShapeType="1"/>
            </p:cNvSpPr>
            <p:nvPr/>
          </p:nvSpPr>
          <p:spPr bwMode="auto">
            <a:xfrm>
              <a:off x="6096000" y="48210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98"/>
            <p:cNvSpPr>
              <a:spLocks noChangeShapeType="1"/>
            </p:cNvSpPr>
            <p:nvPr/>
          </p:nvSpPr>
          <p:spPr bwMode="auto">
            <a:xfrm>
              <a:off x="7543800" y="48210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299"/>
            <p:cNvSpPr txBox="1">
              <a:spLocks noChangeArrowheads="1"/>
            </p:cNvSpPr>
            <p:nvPr/>
          </p:nvSpPr>
          <p:spPr bwMode="auto">
            <a:xfrm>
              <a:off x="7391400" y="4637829"/>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grpSp>
      <p:sp>
        <p:nvSpPr>
          <p:cNvPr id="113" name="TextBox 112"/>
          <p:cNvSpPr txBox="1"/>
          <p:nvPr/>
        </p:nvSpPr>
        <p:spPr>
          <a:xfrm>
            <a:off x="980808" y="1645476"/>
            <a:ext cx="4578528" cy="1077218"/>
          </a:xfrm>
          <a:prstGeom prst="rect">
            <a:avLst/>
          </a:prstGeom>
          <a:noFill/>
        </p:spPr>
        <p:txBody>
          <a:bodyPr wrap="square" rtlCol="0">
            <a:spAutoFit/>
          </a:bodyPr>
          <a:lstStyle/>
          <a:p>
            <a:r>
              <a:rPr lang="en-US" sz="1600" dirty="0">
                <a:solidFill>
                  <a:srgbClr val="C00000"/>
                </a:solidFill>
                <a:latin typeface="Palatino Linotype" charset="0"/>
                <a:ea typeface="Palatino Linotype" charset="0"/>
                <a:cs typeface="Palatino Linotype" charset="0"/>
              </a:rPr>
              <a:t>Momentum is conserved in the x direction during the collision. It is </a:t>
            </a:r>
            <a:r>
              <a:rPr lang="en-US" sz="1600" u="sng" dirty="0">
                <a:solidFill>
                  <a:srgbClr val="C00000"/>
                </a:solidFill>
                <a:latin typeface="Palatino Linotype" charset="0"/>
                <a:ea typeface="Palatino Linotype" charset="0"/>
                <a:cs typeface="Palatino Linotype" charset="0"/>
              </a:rPr>
              <a:t>not</a:t>
            </a:r>
            <a:r>
              <a:rPr lang="en-US" sz="1600" dirty="0">
                <a:solidFill>
                  <a:srgbClr val="C00000"/>
                </a:solidFill>
                <a:latin typeface="Palatino Linotype" charset="0"/>
                <a:ea typeface="Palatino Linotype" charset="0"/>
                <a:cs typeface="Palatino Linotype" charset="0"/>
              </a:rPr>
              <a:t> conserved in the y direction because the table provides a huge external impulse via the normal force.</a:t>
            </a:r>
          </a:p>
        </p:txBody>
      </p:sp>
      <p:sp>
        <p:nvSpPr>
          <p:cNvPr id="114" name="TextBox 113"/>
          <p:cNvSpPr txBox="1"/>
          <p:nvPr/>
        </p:nvSpPr>
        <p:spPr>
          <a:xfrm>
            <a:off x="1047483" y="3561363"/>
            <a:ext cx="4578528" cy="1323439"/>
          </a:xfrm>
          <a:prstGeom prst="rect">
            <a:avLst/>
          </a:prstGeom>
          <a:noFill/>
        </p:spPr>
        <p:txBody>
          <a:bodyPr wrap="square" rtlCol="0">
            <a:spAutoFit/>
          </a:bodyPr>
          <a:lstStyle/>
          <a:p>
            <a:r>
              <a:rPr lang="en-US" sz="1600" dirty="0">
                <a:solidFill>
                  <a:srgbClr val="C00000"/>
                </a:solidFill>
                <a:latin typeface="Palatino Linotype" charset="0"/>
                <a:ea typeface="Palatino Linotype" charset="0"/>
                <a:cs typeface="Palatino Linotype" charset="0"/>
              </a:rPr>
              <a:t>Energy is </a:t>
            </a:r>
            <a:r>
              <a:rPr lang="en-US" sz="1600" u="sng" dirty="0">
                <a:solidFill>
                  <a:srgbClr val="C00000"/>
                </a:solidFill>
                <a:latin typeface="Palatino Linotype" charset="0"/>
                <a:ea typeface="Palatino Linotype" charset="0"/>
                <a:cs typeface="Palatino Linotype" charset="0"/>
              </a:rPr>
              <a:t>not</a:t>
            </a:r>
            <a:r>
              <a:rPr lang="en-US" sz="1600" dirty="0">
                <a:solidFill>
                  <a:srgbClr val="C00000"/>
                </a:solidFill>
                <a:latin typeface="Palatino Linotype" charset="0"/>
                <a:ea typeface="Palatino Linotype" charset="0"/>
                <a:cs typeface="Palatino Linotype" charset="0"/>
              </a:rPr>
              <a:t> conserved through the collision; however, once the bullet embeds and the block starts to compress the spring, energy is conserved until the block stops (because we know enough about friction to do this).</a:t>
            </a:r>
          </a:p>
        </p:txBody>
      </p:sp>
      <p:sp>
        <p:nvSpPr>
          <p:cNvPr id="115" name="TextBox 114"/>
          <p:cNvSpPr txBox="1"/>
          <p:nvPr/>
        </p:nvSpPr>
        <p:spPr>
          <a:xfrm>
            <a:off x="1057008" y="5592290"/>
            <a:ext cx="4578528" cy="338554"/>
          </a:xfrm>
          <a:prstGeom prst="rect">
            <a:avLst/>
          </a:prstGeom>
          <a:noFill/>
        </p:spPr>
        <p:txBody>
          <a:bodyPr wrap="square" rtlCol="0">
            <a:spAutoFit/>
          </a:bodyPr>
          <a:lstStyle/>
          <a:p>
            <a:r>
              <a:rPr lang="en-US" sz="1600" dirty="0">
                <a:solidFill>
                  <a:srgbClr val="C00000"/>
                </a:solidFill>
                <a:latin typeface="Palatino Linotype" charset="0"/>
                <a:ea typeface="Palatino Linotype" charset="0"/>
                <a:cs typeface="Palatino Linotype" charset="0"/>
              </a:rPr>
              <a:t>This is a perfectly inelastic collision.</a:t>
            </a:r>
          </a:p>
        </p:txBody>
      </p:sp>
    </p:spTree>
    <p:extLst>
      <p:ext uri="{BB962C8B-B14F-4D97-AF65-F5344CB8AC3E}">
        <p14:creationId xmlns:p14="http://schemas.microsoft.com/office/powerpoint/2010/main" val="372902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v</a:t>
            </a:r>
            <a:r>
              <a:rPr lang="en-US" baseline="-25000" dirty="0"/>
              <a:t>i</a:t>
            </a:r>
            <a:r>
              <a:rPr lang="mr-IN" dirty="0"/>
              <a:t>…</a:t>
            </a:r>
            <a:endParaRPr lang="en-US" dirty="0"/>
          </a:p>
        </p:txBody>
      </p:sp>
      <p:sp>
        <p:nvSpPr>
          <p:cNvPr id="6" name="Text Box 124"/>
          <p:cNvSpPr txBox="1">
            <a:spLocks noChangeArrowheads="1"/>
          </p:cNvSpPr>
          <p:nvPr/>
        </p:nvSpPr>
        <p:spPr bwMode="auto">
          <a:xfrm>
            <a:off x="527048" y="1338337"/>
            <a:ext cx="5416551" cy="175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There is friction in the </a:t>
            </a:r>
            <a:r>
              <a:rPr lang="ja-JP" altLang="en-US" sz="1200" dirty="0"/>
              <a:t>“</a:t>
            </a:r>
            <a:r>
              <a:rPr lang="en-US" altLang="ja-JP" sz="1200" dirty="0"/>
              <a:t>x</a:t>
            </a:r>
            <a:r>
              <a:rPr lang="ja-JP" altLang="en-US" sz="1200" dirty="0"/>
              <a:t>”</a:t>
            </a:r>
            <a:r>
              <a:rPr lang="en-US" altLang="ja-JP" sz="1200" dirty="0"/>
              <a:t> direction, so there will be an external impulse in that direction as the block moves to the right.  Still, if all you are looking at is the time interval through the collision,  things will happen so fast that friction will not have the time to affect the overall </a:t>
            </a:r>
            <a:r>
              <a:rPr lang="ja-JP" altLang="en-US" sz="1200" dirty="0"/>
              <a:t>“</a:t>
            </a:r>
            <a:r>
              <a:rPr lang="en-US" altLang="ja-JP" sz="1200" dirty="0"/>
              <a:t>x</a:t>
            </a:r>
            <a:r>
              <a:rPr lang="ja-JP" altLang="en-US" sz="1200" dirty="0"/>
              <a:t>”</a:t>
            </a:r>
            <a:r>
              <a:rPr lang="en-US" altLang="ja-JP" sz="1200" dirty="0"/>
              <a:t>-directed momentum of the system to any great degree.  In other words, for that tiny time interval you can use the modified conservation of momentum relationship and assume the external impulse factor is essentially zero for the interval.  As for the </a:t>
            </a:r>
            <a:r>
              <a:rPr lang="ja-JP" altLang="en-US" sz="1200" dirty="0"/>
              <a:t>“</a:t>
            </a:r>
            <a:r>
              <a:rPr lang="en-US" altLang="ja-JP" sz="1200" dirty="0"/>
              <a:t>y</a:t>
            </a:r>
            <a:r>
              <a:rPr lang="ja-JP" altLang="en-US" sz="1200" dirty="0"/>
              <a:t>”</a:t>
            </a:r>
            <a:r>
              <a:rPr lang="en-US" altLang="ja-JP" sz="1200" dirty="0"/>
              <a:t> direction, the normal force produces an enormous impulse that makes conservation of momentum unusable even through the collision. </a:t>
            </a:r>
            <a:endParaRPr lang="en-US" altLang="en-US" dirty="0"/>
          </a:p>
        </p:txBody>
      </p:sp>
      <p:grpSp>
        <p:nvGrpSpPr>
          <p:cNvPr id="7" name="Group 6"/>
          <p:cNvGrpSpPr/>
          <p:nvPr/>
        </p:nvGrpSpPr>
        <p:grpSpPr>
          <a:xfrm>
            <a:off x="5943600" y="1315851"/>
            <a:ext cx="3200400" cy="5093416"/>
            <a:chOff x="5943600" y="1315851"/>
            <a:chExt cx="3200400" cy="5093416"/>
          </a:xfrm>
        </p:grpSpPr>
        <p:grpSp>
          <p:nvGrpSpPr>
            <p:cNvPr id="8" name="Group 285"/>
            <p:cNvGrpSpPr>
              <a:grpSpLocks/>
            </p:cNvGrpSpPr>
            <p:nvPr/>
          </p:nvGrpSpPr>
          <p:grpSpPr bwMode="auto">
            <a:xfrm>
              <a:off x="6934200" y="3601851"/>
              <a:ext cx="1676400" cy="1066800"/>
              <a:chOff x="4224" y="1392"/>
              <a:chExt cx="1056" cy="672"/>
            </a:xfrm>
          </p:grpSpPr>
          <p:sp>
            <p:nvSpPr>
              <p:cNvPr id="85" name="Rectangle 208"/>
              <p:cNvSpPr>
                <a:spLocks noChangeArrowheads="1"/>
              </p:cNvSpPr>
              <p:nvPr/>
            </p:nvSpPr>
            <p:spPr bwMode="auto">
              <a:xfrm>
                <a:off x="4368" y="1776"/>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6" name="Line 209"/>
              <p:cNvSpPr>
                <a:spLocks noChangeShapeType="1"/>
              </p:cNvSpPr>
              <p:nvPr/>
            </p:nvSpPr>
            <p:spPr bwMode="auto">
              <a:xfrm>
                <a:off x="4752" y="1823"/>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7" name="Object 210"/>
              <p:cNvGraphicFramePr>
                <a:graphicFrameLocks noChangeAspect="1"/>
              </p:cNvGraphicFramePr>
              <p:nvPr/>
            </p:nvGraphicFramePr>
            <p:xfrm>
              <a:off x="4836" y="1679"/>
              <a:ext cx="108" cy="145"/>
            </p:xfrm>
            <a:graphic>
              <a:graphicData uri="http://schemas.openxmlformats.org/presentationml/2006/ole">
                <mc:AlternateContent xmlns:mc="http://schemas.openxmlformats.org/markup-compatibility/2006">
                  <mc:Choice xmlns:v="urn:schemas-microsoft-com:vml" Requires="v">
                    <p:oleObj spid="_x0000_s3201" name="Equation" r:id="rId3" imgW="152400" imgH="203200" progId="Equation.DSMT4">
                      <p:embed/>
                    </p:oleObj>
                  </mc:Choice>
                  <mc:Fallback>
                    <p:oleObj name="Equation" r:id="rId3" imgW="152400" imgH="203200" progId="Equation.DSMT4">
                      <p:embed/>
                      <p:pic>
                        <p:nvPicPr>
                          <p:cNvPr id="87" name="Object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1679"/>
                            <a:ext cx="108"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8" name="Line 211"/>
              <p:cNvSpPr>
                <a:spLocks noChangeShapeType="1"/>
              </p:cNvSpPr>
              <p:nvPr/>
            </p:nvSpPr>
            <p:spPr bwMode="auto">
              <a:xfrm>
                <a:off x="4224" y="201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212"/>
              <p:cNvSpPr>
                <a:spLocks noChangeShapeType="1"/>
              </p:cNvSpPr>
              <p:nvPr/>
            </p:nvSpPr>
            <p:spPr bwMode="auto">
              <a:xfrm flipV="1">
                <a:off x="5232" y="1536"/>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AutoShape 213"/>
              <p:cNvSpPr>
                <a:spLocks noChangeArrowheads="1"/>
              </p:cNvSpPr>
              <p:nvPr/>
            </p:nvSpPr>
            <p:spPr bwMode="auto">
              <a:xfrm rot="1494429">
                <a:off x="4416" y="1872"/>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1" name="Line 215"/>
              <p:cNvSpPr>
                <a:spLocks noChangeShapeType="1"/>
              </p:cNvSpPr>
              <p:nvPr/>
            </p:nvSpPr>
            <p:spPr bwMode="auto">
              <a:xfrm>
                <a:off x="4848"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216"/>
              <p:cNvSpPr>
                <a:spLocks noChangeShapeType="1"/>
              </p:cNvSpPr>
              <p:nvPr/>
            </p:nvSpPr>
            <p:spPr bwMode="auto">
              <a:xfrm flipV="1">
                <a:off x="4944"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17"/>
              <p:cNvSpPr>
                <a:spLocks noChangeShapeType="1"/>
              </p:cNvSpPr>
              <p:nvPr/>
            </p:nvSpPr>
            <p:spPr bwMode="auto">
              <a:xfrm>
                <a:off x="5040"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18"/>
              <p:cNvSpPr>
                <a:spLocks noChangeShapeType="1"/>
              </p:cNvSpPr>
              <p:nvPr/>
            </p:nvSpPr>
            <p:spPr bwMode="auto">
              <a:xfrm flipV="1">
                <a:off x="5136" y="187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19"/>
              <p:cNvSpPr>
                <a:spLocks noChangeShapeType="1"/>
              </p:cNvSpPr>
              <p:nvPr/>
            </p:nvSpPr>
            <p:spPr bwMode="auto">
              <a:xfrm>
                <a:off x="5184" y="187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21"/>
              <p:cNvSpPr>
                <a:spLocks noChangeShapeType="1"/>
              </p:cNvSpPr>
              <p:nvPr/>
            </p:nvSpPr>
            <p:spPr bwMode="auto">
              <a:xfrm flipH="1">
                <a:off x="427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22"/>
              <p:cNvSpPr>
                <a:spLocks noChangeShapeType="1"/>
              </p:cNvSpPr>
              <p:nvPr/>
            </p:nvSpPr>
            <p:spPr bwMode="auto">
              <a:xfrm flipH="1">
                <a:off x="436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23"/>
              <p:cNvSpPr>
                <a:spLocks noChangeShapeType="1"/>
              </p:cNvSpPr>
              <p:nvPr/>
            </p:nvSpPr>
            <p:spPr bwMode="auto">
              <a:xfrm flipH="1">
                <a:off x="446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24"/>
              <p:cNvSpPr>
                <a:spLocks noChangeShapeType="1"/>
              </p:cNvSpPr>
              <p:nvPr/>
            </p:nvSpPr>
            <p:spPr bwMode="auto">
              <a:xfrm flipH="1">
                <a:off x="456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25"/>
              <p:cNvSpPr>
                <a:spLocks noChangeShapeType="1"/>
              </p:cNvSpPr>
              <p:nvPr/>
            </p:nvSpPr>
            <p:spPr bwMode="auto">
              <a:xfrm flipH="1">
                <a:off x="465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26"/>
              <p:cNvSpPr>
                <a:spLocks noChangeShapeType="1"/>
              </p:cNvSpPr>
              <p:nvPr/>
            </p:nvSpPr>
            <p:spPr bwMode="auto">
              <a:xfrm flipH="1">
                <a:off x="475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27"/>
              <p:cNvSpPr>
                <a:spLocks noChangeShapeType="1"/>
              </p:cNvSpPr>
              <p:nvPr/>
            </p:nvSpPr>
            <p:spPr bwMode="auto">
              <a:xfrm flipH="1">
                <a:off x="484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28"/>
              <p:cNvSpPr>
                <a:spLocks noChangeShapeType="1"/>
              </p:cNvSpPr>
              <p:nvPr/>
            </p:nvSpPr>
            <p:spPr bwMode="auto">
              <a:xfrm flipH="1">
                <a:off x="494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229"/>
              <p:cNvSpPr>
                <a:spLocks noChangeShapeType="1"/>
              </p:cNvSpPr>
              <p:nvPr/>
            </p:nvSpPr>
            <p:spPr bwMode="auto">
              <a:xfrm flipH="1">
                <a:off x="504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230"/>
              <p:cNvSpPr>
                <a:spLocks noChangeShapeType="1"/>
              </p:cNvSpPr>
              <p:nvPr/>
            </p:nvSpPr>
            <p:spPr bwMode="auto">
              <a:xfrm flipH="1">
                <a:off x="513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231"/>
              <p:cNvSpPr>
                <a:spLocks noChangeShapeType="1"/>
              </p:cNvSpPr>
              <p:nvPr/>
            </p:nvSpPr>
            <p:spPr bwMode="auto">
              <a:xfrm>
                <a:off x="5232" y="19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232"/>
              <p:cNvSpPr>
                <a:spLocks noChangeShapeType="1"/>
              </p:cNvSpPr>
              <p:nvPr/>
            </p:nvSpPr>
            <p:spPr bwMode="auto">
              <a:xfrm>
                <a:off x="5232" y="182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233"/>
              <p:cNvSpPr>
                <a:spLocks noChangeShapeType="1"/>
              </p:cNvSpPr>
              <p:nvPr/>
            </p:nvSpPr>
            <p:spPr bwMode="auto">
              <a:xfrm>
                <a:off x="5232" y="172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234"/>
              <p:cNvSpPr>
                <a:spLocks noChangeShapeType="1"/>
              </p:cNvSpPr>
              <p:nvPr/>
            </p:nvSpPr>
            <p:spPr bwMode="auto">
              <a:xfrm>
                <a:off x="5232" y="163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235"/>
              <p:cNvSpPr>
                <a:spLocks noChangeShapeType="1"/>
              </p:cNvSpPr>
              <p:nvPr/>
            </p:nvSpPr>
            <p:spPr bwMode="auto">
              <a:xfrm>
                <a:off x="5232" y="153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266"/>
              <p:cNvSpPr>
                <a:spLocks noChangeShapeType="1"/>
              </p:cNvSpPr>
              <p:nvPr/>
            </p:nvSpPr>
            <p:spPr bwMode="auto">
              <a:xfrm>
                <a:off x="4560"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268"/>
              <p:cNvSpPr>
                <a:spLocks noChangeShapeType="1"/>
              </p:cNvSpPr>
              <p:nvPr/>
            </p:nvSpPr>
            <p:spPr bwMode="auto">
              <a:xfrm>
                <a:off x="4560" y="1392"/>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270"/>
              <p:cNvSpPr>
                <a:spLocks noChangeShapeType="1"/>
              </p:cNvSpPr>
              <p:nvPr/>
            </p:nvSpPr>
            <p:spPr bwMode="auto">
              <a:xfrm flipV="1">
                <a:off x="4800" y="1824"/>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271"/>
              <p:cNvSpPr>
                <a:spLocks noChangeShapeType="1"/>
              </p:cNvSpPr>
              <p:nvPr/>
            </p:nvSpPr>
            <p:spPr bwMode="auto">
              <a:xfrm>
                <a:off x="4752" y="19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286"/>
            <p:cNvGrpSpPr>
              <a:grpSpLocks/>
            </p:cNvGrpSpPr>
            <p:nvPr/>
          </p:nvGrpSpPr>
          <p:grpSpPr bwMode="auto">
            <a:xfrm>
              <a:off x="6172200" y="1620651"/>
              <a:ext cx="2438400" cy="1296988"/>
              <a:chOff x="2832" y="576"/>
              <a:chExt cx="1536" cy="817"/>
            </a:xfrm>
          </p:grpSpPr>
          <p:graphicFrame>
            <p:nvGraphicFramePr>
              <p:cNvPr id="51" name="Object 149"/>
              <p:cNvGraphicFramePr>
                <a:graphicFrameLocks noChangeAspect="1"/>
              </p:cNvGraphicFramePr>
              <p:nvPr/>
            </p:nvGraphicFramePr>
            <p:xfrm>
              <a:off x="2832" y="816"/>
              <a:ext cx="272" cy="145"/>
            </p:xfrm>
            <a:graphic>
              <a:graphicData uri="http://schemas.openxmlformats.org/presentationml/2006/ole">
                <mc:AlternateContent xmlns:mc="http://schemas.openxmlformats.org/markup-compatibility/2006">
                  <mc:Choice xmlns:v="urn:schemas-microsoft-com:vml" Requires="v">
                    <p:oleObj spid="_x0000_s3202" name="Equation" r:id="rId5" imgW="381000" imgH="203200" progId="Equation.DSMT4">
                      <p:embed/>
                    </p:oleObj>
                  </mc:Choice>
                  <mc:Fallback>
                    <p:oleObj name="Equation" r:id="rId5" imgW="381000" imgH="203200" progId="Equation.DSMT4">
                      <p:embed/>
                      <p:pic>
                        <p:nvPicPr>
                          <p:cNvPr id="51" name="Object 1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816"/>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2" name="Object 150"/>
              <p:cNvGraphicFramePr>
                <a:graphicFrameLocks noChangeAspect="1"/>
              </p:cNvGraphicFramePr>
              <p:nvPr/>
            </p:nvGraphicFramePr>
            <p:xfrm>
              <a:off x="4032" y="864"/>
              <a:ext cx="80" cy="104"/>
            </p:xfrm>
            <a:graphic>
              <a:graphicData uri="http://schemas.openxmlformats.org/presentationml/2006/ole">
                <mc:AlternateContent xmlns:mc="http://schemas.openxmlformats.org/markup-compatibility/2006">
                  <mc:Choice xmlns:v="urn:schemas-microsoft-com:vml" Requires="v">
                    <p:oleObj spid="_x0000_s3203" name="Equation" r:id="rId7" imgW="127000" imgH="165100" progId="Equation.DSMT4">
                      <p:embed/>
                    </p:oleObj>
                  </mc:Choice>
                  <mc:Fallback>
                    <p:oleObj name="Equation" r:id="rId7" imgW="127000" imgH="165100" progId="Equation.DSMT4">
                      <p:embed/>
                      <p:pic>
                        <p:nvPicPr>
                          <p:cNvPr id="52" name="Object 1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864"/>
                            <a:ext cx="80"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 name="Rectangle 158"/>
              <p:cNvSpPr>
                <a:spLocks noChangeArrowheads="1"/>
              </p:cNvSpPr>
              <p:nvPr/>
            </p:nvSpPr>
            <p:spPr bwMode="auto">
              <a:xfrm>
                <a:off x="3456" y="960"/>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4" name="Line 170"/>
              <p:cNvSpPr>
                <a:spLocks noChangeShapeType="1"/>
              </p:cNvSpPr>
              <p:nvPr/>
            </p:nvSpPr>
            <p:spPr bwMode="auto">
              <a:xfrm>
                <a:off x="2928" y="768"/>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5" name="Object 171"/>
              <p:cNvGraphicFramePr>
                <a:graphicFrameLocks noChangeAspect="1"/>
              </p:cNvGraphicFramePr>
              <p:nvPr/>
            </p:nvGraphicFramePr>
            <p:xfrm>
              <a:off x="3120" y="720"/>
              <a:ext cx="126" cy="145"/>
            </p:xfrm>
            <a:graphic>
              <a:graphicData uri="http://schemas.openxmlformats.org/presentationml/2006/ole">
                <mc:AlternateContent xmlns:mc="http://schemas.openxmlformats.org/markup-compatibility/2006">
                  <mc:Choice xmlns:v="urn:schemas-microsoft-com:vml" Requires="v">
                    <p:oleObj spid="_x0000_s3204" name="Equation" r:id="rId9" imgW="177800" imgH="203200" progId="Equation.DSMT4">
                      <p:embed/>
                    </p:oleObj>
                  </mc:Choice>
                  <mc:Fallback>
                    <p:oleObj name="Equation" r:id="rId9" imgW="177800" imgH="203200" progId="Equation.DSMT4">
                      <p:embed/>
                      <p:pic>
                        <p:nvPicPr>
                          <p:cNvPr id="55" name="Object 1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 y="720"/>
                            <a:ext cx="126"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 name="Line 179"/>
              <p:cNvSpPr>
                <a:spLocks noChangeShapeType="1"/>
              </p:cNvSpPr>
              <p:nvPr/>
            </p:nvSpPr>
            <p:spPr bwMode="auto">
              <a:xfrm>
                <a:off x="3312" y="1200"/>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81"/>
              <p:cNvSpPr>
                <a:spLocks noChangeShapeType="1"/>
              </p:cNvSpPr>
              <p:nvPr/>
            </p:nvSpPr>
            <p:spPr bwMode="auto">
              <a:xfrm flipV="1">
                <a:off x="4320" y="720"/>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AutoShape 159"/>
              <p:cNvSpPr>
                <a:spLocks noChangeArrowheads="1"/>
              </p:cNvSpPr>
              <p:nvPr/>
            </p:nvSpPr>
            <p:spPr bwMode="auto">
              <a:xfrm rot="1494429">
                <a:off x="2928" y="768"/>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 name="Line 185"/>
              <p:cNvSpPr>
                <a:spLocks noChangeShapeType="1"/>
              </p:cNvSpPr>
              <p:nvPr/>
            </p:nvSpPr>
            <p:spPr bwMode="auto">
              <a:xfrm flipV="1">
                <a:off x="4032"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86"/>
              <p:cNvSpPr>
                <a:spLocks noChangeShapeType="1"/>
              </p:cNvSpPr>
              <p:nvPr/>
            </p:nvSpPr>
            <p:spPr bwMode="auto">
              <a:xfrm>
                <a:off x="4128"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87"/>
              <p:cNvSpPr>
                <a:spLocks noChangeShapeType="1"/>
              </p:cNvSpPr>
              <p:nvPr/>
            </p:nvSpPr>
            <p:spPr bwMode="auto">
              <a:xfrm flipV="1">
                <a:off x="4224" y="105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88"/>
              <p:cNvSpPr>
                <a:spLocks noChangeShapeType="1"/>
              </p:cNvSpPr>
              <p:nvPr/>
            </p:nvSpPr>
            <p:spPr bwMode="auto">
              <a:xfrm>
                <a:off x="4272" y="105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3" name="Object 190"/>
              <p:cNvGraphicFramePr>
                <a:graphicFrameLocks noChangeAspect="1"/>
              </p:cNvGraphicFramePr>
              <p:nvPr/>
            </p:nvGraphicFramePr>
            <p:xfrm>
              <a:off x="3520" y="1008"/>
              <a:ext cx="272" cy="145"/>
            </p:xfrm>
            <a:graphic>
              <a:graphicData uri="http://schemas.openxmlformats.org/presentationml/2006/ole">
                <mc:AlternateContent xmlns:mc="http://schemas.openxmlformats.org/markup-compatibility/2006">
                  <mc:Choice xmlns:v="urn:schemas-microsoft-com:vml" Requires="v">
                    <p:oleObj spid="_x0000_s3205" name="Equation" r:id="rId11" imgW="381000" imgH="203200" progId="Equation.DSMT4">
                      <p:embed/>
                    </p:oleObj>
                  </mc:Choice>
                  <mc:Fallback>
                    <p:oleObj name="Equation" r:id="rId11" imgW="381000" imgH="203200" progId="Equation.DSMT4">
                      <p:embed/>
                      <p:pic>
                        <p:nvPicPr>
                          <p:cNvPr id="63" name="Object 1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0" y="1008"/>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4" name="Line 191"/>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92"/>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93"/>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94"/>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95"/>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96"/>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97"/>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98"/>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99"/>
              <p:cNvSpPr>
                <a:spLocks noChangeShapeType="1"/>
              </p:cNvSpPr>
              <p:nvPr/>
            </p:nvSpPr>
            <p:spPr bwMode="auto">
              <a:xfrm flipH="1">
                <a:off x="412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00"/>
              <p:cNvSpPr>
                <a:spLocks noChangeShapeType="1"/>
              </p:cNvSpPr>
              <p:nvPr/>
            </p:nvSpPr>
            <p:spPr bwMode="auto">
              <a:xfrm flipH="1">
                <a:off x="422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01"/>
              <p:cNvSpPr>
                <a:spLocks noChangeShapeType="1"/>
              </p:cNvSpPr>
              <p:nvPr/>
            </p:nvSpPr>
            <p:spPr bwMode="auto">
              <a:xfrm>
                <a:off x="4320" y="110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02"/>
              <p:cNvSpPr>
                <a:spLocks noChangeShapeType="1"/>
              </p:cNvSpPr>
              <p:nvPr/>
            </p:nvSpPr>
            <p:spPr bwMode="auto">
              <a:xfrm>
                <a:off x="4320" y="10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03"/>
              <p:cNvSpPr>
                <a:spLocks noChangeShapeType="1"/>
              </p:cNvSpPr>
              <p:nvPr/>
            </p:nvSpPr>
            <p:spPr bwMode="auto">
              <a:xfrm>
                <a:off x="4320" y="91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04"/>
              <p:cNvSpPr>
                <a:spLocks noChangeShapeType="1"/>
              </p:cNvSpPr>
              <p:nvPr/>
            </p:nvSpPr>
            <p:spPr bwMode="auto">
              <a:xfrm>
                <a:off x="4320" y="8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205"/>
              <p:cNvSpPr>
                <a:spLocks noChangeShapeType="1"/>
              </p:cNvSpPr>
              <p:nvPr/>
            </p:nvSpPr>
            <p:spPr bwMode="auto">
              <a:xfrm>
                <a:off x="4320" y="7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265"/>
              <p:cNvSpPr>
                <a:spLocks noChangeShapeType="1"/>
              </p:cNvSpPr>
              <p:nvPr/>
            </p:nvSpPr>
            <p:spPr bwMode="auto">
              <a:xfrm>
                <a:off x="3648" y="576"/>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67"/>
              <p:cNvSpPr>
                <a:spLocks noChangeShapeType="1"/>
              </p:cNvSpPr>
              <p:nvPr/>
            </p:nvSpPr>
            <p:spPr bwMode="auto">
              <a:xfrm>
                <a:off x="3648" y="72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272"/>
              <p:cNvSpPr>
                <a:spLocks noChangeShapeType="1"/>
              </p:cNvSpPr>
              <p:nvPr/>
            </p:nvSpPr>
            <p:spPr bwMode="auto">
              <a:xfrm>
                <a:off x="3936"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273"/>
              <p:cNvSpPr>
                <a:spLocks noChangeShapeType="1"/>
              </p:cNvSpPr>
              <p:nvPr/>
            </p:nvSpPr>
            <p:spPr bwMode="auto">
              <a:xfrm flipV="1">
                <a:off x="3888" y="10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274"/>
              <p:cNvSpPr>
                <a:spLocks noChangeShapeType="1"/>
              </p:cNvSpPr>
              <p:nvPr/>
            </p:nvSpPr>
            <p:spPr bwMode="auto">
              <a:xfrm>
                <a:off x="3840" y="110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4" name="Object 275"/>
              <p:cNvGraphicFramePr>
                <a:graphicFrameLocks noChangeAspect="1"/>
              </p:cNvGraphicFramePr>
              <p:nvPr/>
            </p:nvGraphicFramePr>
            <p:xfrm>
              <a:off x="3264" y="1248"/>
              <a:ext cx="580" cy="145"/>
            </p:xfrm>
            <a:graphic>
              <a:graphicData uri="http://schemas.openxmlformats.org/presentationml/2006/ole">
                <mc:AlternateContent xmlns:mc="http://schemas.openxmlformats.org/markup-compatibility/2006">
                  <mc:Choice xmlns:v="urn:schemas-microsoft-com:vml" Requires="v">
                    <p:oleObj spid="_x0000_s3206" name="Equation" r:id="rId13" imgW="812800" imgH="203200" progId="Equation.DSMT4">
                      <p:embed/>
                    </p:oleObj>
                  </mc:Choice>
                  <mc:Fallback>
                    <p:oleObj name="Equation" r:id="rId13" imgW="812800" imgH="203200" progId="Equation.DSMT4">
                      <p:embed/>
                      <p:pic>
                        <p:nvPicPr>
                          <p:cNvPr id="84" name="Object 27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4" y="1248"/>
                            <a:ext cx="580"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0" name="Text Box 278"/>
            <p:cNvSpPr txBox="1">
              <a:spLocks noChangeArrowheads="1"/>
            </p:cNvSpPr>
            <p:nvPr/>
          </p:nvSpPr>
          <p:spPr bwMode="auto">
            <a:xfrm>
              <a:off x="5943600" y="3113829"/>
              <a:ext cx="320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just after embedding, masses moving but</a:t>
              </a:r>
            </a:p>
            <a:p>
              <a:r>
                <a:rPr lang="en-US" altLang="en-US" sz="1200" dirty="0"/>
                <a:t>spring still essentially not compressed</a:t>
              </a:r>
              <a:endParaRPr lang="en-US" altLang="en-US" dirty="0"/>
            </a:p>
          </p:txBody>
        </p:sp>
        <p:sp>
          <p:nvSpPr>
            <p:cNvPr id="11" name="Text Box 279"/>
            <p:cNvSpPr txBox="1">
              <a:spLocks noChangeArrowheads="1"/>
            </p:cNvSpPr>
            <p:nvPr/>
          </p:nvSpPr>
          <p:spPr bwMode="auto">
            <a:xfrm>
              <a:off x="5943600" y="1315851"/>
              <a:ext cx="3048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bullet moving at angle but block at rest</a:t>
              </a:r>
              <a:endParaRPr lang="en-US" altLang="en-US"/>
            </a:p>
          </p:txBody>
        </p:sp>
        <p:grpSp>
          <p:nvGrpSpPr>
            <p:cNvPr id="12" name="Group 284"/>
            <p:cNvGrpSpPr>
              <a:grpSpLocks/>
            </p:cNvGrpSpPr>
            <p:nvPr/>
          </p:nvGrpSpPr>
          <p:grpSpPr bwMode="auto">
            <a:xfrm>
              <a:off x="6934200" y="5418667"/>
              <a:ext cx="1676400" cy="990600"/>
              <a:chOff x="3072" y="1968"/>
              <a:chExt cx="1056" cy="624"/>
            </a:xfrm>
          </p:grpSpPr>
          <p:graphicFrame>
            <p:nvGraphicFramePr>
              <p:cNvPr id="20" name="Object 206"/>
              <p:cNvGraphicFramePr>
                <a:graphicFrameLocks noChangeAspect="1"/>
              </p:cNvGraphicFramePr>
              <p:nvPr/>
            </p:nvGraphicFramePr>
            <p:xfrm>
              <a:off x="3456" y="1968"/>
              <a:ext cx="91" cy="118"/>
            </p:xfrm>
            <a:graphic>
              <a:graphicData uri="http://schemas.openxmlformats.org/presentationml/2006/ole">
                <mc:AlternateContent xmlns:mc="http://schemas.openxmlformats.org/markup-compatibility/2006">
                  <mc:Choice xmlns:v="urn:schemas-microsoft-com:vml" Requires="v">
                    <p:oleObj spid="_x0000_s3207" name="Equation" r:id="rId15" imgW="127000" imgH="165100" progId="Equation.DSMT4">
                      <p:embed/>
                    </p:oleObj>
                  </mc:Choice>
                  <mc:Fallback>
                    <p:oleObj name="Equation" r:id="rId15" imgW="127000" imgH="165100" progId="Equation.DSMT4">
                      <p:embed/>
                      <p:pic>
                        <p:nvPicPr>
                          <p:cNvPr id="20" name="Object 2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6" y="1968"/>
                            <a:ext cx="91"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 name="Rectangle 236"/>
              <p:cNvSpPr>
                <a:spLocks noChangeArrowheads="1"/>
              </p:cNvSpPr>
              <p:nvPr/>
            </p:nvSpPr>
            <p:spPr bwMode="auto">
              <a:xfrm>
                <a:off x="3408" y="2304"/>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 name="Line 237"/>
              <p:cNvSpPr>
                <a:spLocks noChangeShapeType="1"/>
              </p:cNvSpPr>
              <p:nvPr/>
            </p:nvSpPr>
            <p:spPr bwMode="auto">
              <a:xfrm>
                <a:off x="3408" y="216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39"/>
              <p:cNvSpPr>
                <a:spLocks noChangeShapeType="1"/>
              </p:cNvSpPr>
              <p:nvPr/>
            </p:nvSpPr>
            <p:spPr bwMode="auto">
              <a:xfrm>
                <a:off x="3072" y="2544"/>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40"/>
              <p:cNvSpPr>
                <a:spLocks noChangeShapeType="1"/>
              </p:cNvSpPr>
              <p:nvPr/>
            </p:nvSpPr>
            <p:spPr bwMode="auto">
              <a:xfrm flipV="1">
                <a:off x="4080" y="2064"/>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AutoShape 241"/>
              <p:cNvSpPr>
                <a:spLocks noChangeArrowheads="1"/>
              </p:cNvSpPr>
              <p:nvPr/>
            </p:nvSpPr>
            <p:spPr bwMode="auto">
              <a:xfrm rot="1494429">
                <a:off x="3456" y="2400"/>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6" name="Line 243"/>
              <p:cNvSpPr>
                <a:spLocks noChangeShapeType="1"/>
              </p:cNvSpPr>
              <p:nvPr/>
            </p:nvSpPr>
            <p:spPr bwMode="auto">
              <a:xfrm>
                <a:off x="3888"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44"/>
              <p:cNvSpPr>
                <a:spLocks noChangeShapeType="1"/>
              </p:cNvSpPr>
              <p:nvPr/>
            </p:nvSpPr>
            <p:spPr bwMode="auto">
              <a:xfrm flipV="1">
                <a:off x="3936"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5"/>
              <p:cNvSpPr>
                <a:spLocks noChangeShapeType="1"/>
              </p:cNvSpPr>
              <p:nvPr/>
            </p:nvSpPr>
            <p:spPr bwMode="auto">
              <a:xfrm>
                <a:off x="3984"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46"/>
              <p:cNvSpPr>
                <a:spLocks noChangeShapeType="1"/>
              </p:cNvSpPr>
              <p:nvPr/>
            </p:nvSpPr>
            <p:spPr bwMode="auto">
              <a:xfrm flipV="1">
                <a:off x="4032"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47"/>
              <p:cNvSpPr>
                <a:spLocks noChangeShapeType="1"/>
              </p:cNvSpPr>
              <p:nvPr/>
            </p:nvSpPr>
            <p:spPr bwMode="auto">
              <a:xfrm>
                <a:off x="403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48"/>
              <p:cNvSpPr>
                <a:spLocks noChangeShapeType="1"/>
              </p:cNvSpPr>
              <p:nvPr/>
            </p:nvSpPr>
            <p:spPr bwMode="auto">
              <a:xfrm flipH="1">
                <a:off x="312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49"/>
              <p:cNvSpPr>
                <a:spLocks noChangeShapeType="1"/>
              </p:cNvSpPr>
              <p:nvPr/>
            </p:nvSpPr>
            <p:spPr bwMode="auto">
              <a:xfrm flipH="1">
                <a:off x="321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50"/>
              <p:cNvSpPr>
                <a:spLocks noChangeShapeType="1"/>
              </p:cNvSpPr>
              <p:nvPr/>
            </p:nvSpPr>
            <p:spPr bwMode="auto">
              <a:xfrm flipH="1">
                <a:off x="331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51"/>
              <p:cNvSpPr>
                <a:spLocks noChangeShapeType="1"/>
              </p:cNvSpPr>
              <p:nvPr/>
            </p:nvSpPr>
            <p:spPr bwMode="auto">
              <a:xfrm flipH="1">
                <a:off x="340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52"/>
              <p:cNvSpPr>
                <a:spLocks noChangeShapeType="1"/>
              </p:cNvSpPr>
              <p:nvPr/>
            </p:nvSpPr>
            <p:spPr bwMode="auto">
              <a:xfrm flipH="1">
                <a:off x="350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53"/>
              <p:cNvSpPr>
                <a:spLocks noChangeShapeType="1"/>
              </p:cNvSpPr>
              <p:nvPr/>
            </p:nvSpPr>
            <p:spPr bwMode="auto">
              <a:xfrm flipH="1">
                <a:off x="360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4"/>
              <p:cNvSpPr>
                <a:spLocks noChangeShapeType="1"/>
              </p:cNvSpPr>
              <p:nvPr/>
            </p:nvSpPr>
            <p:spPr bwMode="auto">
              <a:xfrm flipH="1">
                <a:off x="369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55"/>
              <p:cNvSpPr>
                <a:spLocks noChangeShapeType="1"/>
              </p:cNvSpPr>
              <p:nvPr/>
            </p:nvSpPr>
            <p:spPr bwMode="auto">
              <a:xfrm flipH="1">
                <a:off x="379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56"/>
              <p:cNvSpPr>
                <a:spLocks noChangeShapeType="1"/>
              </p:cNvSpPr>
              <p:nvPr/>
            </p:nvSpPr>
            <p:spPr bwMode="auto">
              <a:xfrm flipH="1">
                <a:off x="388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57"/>
              <p:cNvSpPr>
                <a:spLocks noChangeShapeType="1"/>
              </p:cNvSpPr>
              <p:nvPr/>
            </p:nvSpPr>
            <p:spPr bwMode="auto">
              <a:xfrm flipH="1">
                <a:off x="398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58"/>
              <p:cNvSpPr>
                <a:spLocks noChangeShapeType="1"/>
              </p:cNvSpPr>
              <p:nvPr/>
            </p:nvSpPr>
            <p:spPr bwMode="auto">
              <a:xfrm>
                <a:off x="4080" y="244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59"/>
              <p:cNvSpPr>
                <a:spLocks noChangeShapeType="1"/>
              </p:cNvSpPr>
              <p:nvPr/>
            </p:nvSpPr>
            <p:spPr bwMode="auto">
              <a:xfrm>
                <a:off x="4080" y="235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60"/>
              <p:cNvSpPr>
                <a:spLocks noChangeShapeType="1"/>
              </p:cNvSpPr>
              <p:nvPr/>
            </p:nvSpPr>
            <p:spPr bwMode="auto">
              <a:xfrm>
                <a:off x="4080" y="225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61"/>
              <p:cNvSpPr>
                <a:spLocks noChangeShapeType="1"/>
              </p:cNvSpPr>
              <p:nvPr/>
            </p:nvSpPr>
            <p:spPr bwMode="auto">
              <a:xfrm>
                <a:off x="4080" y="216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262"/>
              <p:cNvSpPr>
                <a:spLocks noChangeShapeType="1"/>
              </p:cNvSpPr>
              <p:nvPr/>
            </p:nvSpPr>
            <p:spPr bwMode="auto">
              <a:xfrm>
                <a:off x="4080" y="206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64"/>
              <p:cNvSpPr>
                <a:spLocks noChangeShapeType="1"/>
              </p:cNvSpPr>
              <p:nvPr/>
            </p:nvSpPr>
            <p:spPr bwMode="auto">
              <a:xfrm>
                <a:off x="3408" y="1968"/>
                <a:ext cx="0" cy="36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76"/>
              <p:cNvSpPr>
                <a:spLocks noChangeShapeType="1"/>
              </p:cNvSpPr>
              <p:nvPr/>
            </p:nvSpPr>
            <p:spPr bwMode="auto">
              <a:xfrm>
                <a:off x="3600" y="206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281"/>
              <p:cNvSpPr>
                <a:spLocks noChangeShapeType="1"/>
              </p:cNvSpPr>
              <p:nvPr/>
            </p:nvSpPr>
            <p:spPr bwMode="auto">
              <a:xfrm flipV="1">
                <a:off x="3840"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282"/>
              <p:cNvSpPr>
                <a:spLocks noChangeShapeType="1"/>
              </p:cNvSpPr>
              <p:nvPr/>
            </p:nvSpPr>
            <p:spPr bwMode="auto">
              <a:xfrm flipV="1">
                <a:off x="3840"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283"/>
              <p:cNvSpPr>
                <a:spLocks noChangeShapeType="1"/>
              </p:cNvSpPr>
              <p:nvPr/>
            </p:nvSpPr>
            <p:spPr bwMode="auto">
              <a:xfrm>
                <a:off x="379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3" name="Text Box 288"/>
            <p:cNvSpPr txBox="1">
              <a:spLocks noChangeArrowheads="1"/>
            </p:cNvSpPr>
            <p:nvPr/>
          </p:nvSpPr>
          <p:spPr bwMode="auto">
            <a:xfrm>
              <a:off x="6019800" y="4943621"/>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masses come to rest after depressing spring maximum distance </a:t>
              </a:r>
              <a:r>
                <a:rPr lang="ja-JP" altLang="en-US" sz="1200" dirty="0"/>
                <a:t>“</a:t>
              </a:r>
              <a:r>
                <a:rPr lang="en-US" altLang="ja-JP" sz="1200" dirty="0"/>
                <a:t>d</a:t>
              </a:r>
              <a:r>
                <a:rPr lang="ja-JP" altLang="en-US" sz="1200" dirty="0"/>
                <a:t>”</a:t>
              </a:r>
              <a:endParaRPr lang="en-US" altLang="en-US" sz="1200" dirty="0"/>
            </a:p>
          </p:txBody>
        </p:sp>
        <p:sp>
          <p:nvSpPr>
            <p:cNvPr id="14" name="Line 289"/>
            <p:cNvSpPr>
              <a:spLocks noChangeShapeType="1"/>
            </p:cNvSpPr>
            <p:nvPr/>
          </p:nvSpPr>
          <p:spPr bwMode="auto">
            <a:xfrm>
              <a:off x="6019800" y="29922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90"/>
            <p:cNvSpPr>
              <a:spLocks noChangeShapeType="1"/>
            </p:cNvSpPr>
            <p:nvPr/>
          </p:nvSpPr>
          <p:spPr bwMode="auto">
            <a:xfrm>
              <a:off x="7467600" y="29922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291"/>
            <p:cNvSpPr txBox="1">
              <a:spLocks noChangeArrowheads="1"/>
            </p:cNvSpPr>
            <p:nvPr/>
          </p:nvSpPr>
          <p:spPr bwMode="auto">
            <a:xfrm>
              <a:off x="7315200" y="2839851"/>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sp>
          <p:nvSpPr>
            <p:cNvPr id="17" name="Line 297"/>
            <p:cNvSpPr>
              <a:spLocks noChangeShapeType="1"/>
            </p:cNvSpPr>
            <p:nvPr/>
          </p:nvSpPr>
          <p:spPr bwMode="auto">
            <a:xfrm>
              <a:off x="6096000" y="48210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98"/>
            <p:cNvSpPr>
              <a:spLocks noChangeShapeType="1"/>
            </p:cNvSpPr>
            <p:nvPr/>
          </p:nvSpPr>
          <p:spPr bwMode="auto">
            <a:xfrm>
              <a:off x="7543800" y="48210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299"/>
            <p:cNvSpPr txBox="1">
              <a:spLocks noChangeArrowheads="1"/>
            </p:cNvSpPr>
            <p:nvPr/>
          </p:nvSpPr>
          <p:spPr bwMode="auto">
            <a:xfrm>
              <a:off x="7391400" y="4637829"/>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grpSp>
      <p:sp>
        <p:nvSpPr>
          <p:cNvPr id="115" name="Text Box 125"/>
          <p:cNvSpPr txBox="1">
            <a:spLocks noChangeArrowheads="1"/>
          </p:cNvSpPr>
          <p:nvPr/>
        </p:nvSpPr>
        <p:spPr bwMode="auto">
          <a:xfrm>
            <a:off x="628650" y="3278214"/>
            <a:ext cx="441960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THROUGH THE COLLISION in the </a:t>
            </a:r>
            <a:r>
              <a:rPr lang="ja-JP" altLang="en-US" sz="1200" dirty="0"/>
              <a:t>“</a:t>
            </a:r>
            <a:r>
              <a:rPr lang="en-US" altLang="ja-JP" sz="1200" dirty="0"/>
              <a:t>x</a:t>
            </a:r>
            <a:r>
              <a:rPr lang="ja-JP" altLang="en-US" sz="1200" dirty="0"/>
              <a:t>”</a:t>
            </a:r>
            <a:r>
              <a:rPr lang="en-US" altLang="ja-JP" sz="1200" dirty="0"/>
              <a:t> direction:</a:t>
            </a:r>
            <a:endParaRPr lang="en-US" altLang="en-US" dirty="0"/>
          </a:p>
        </p:txBody>
      </p:sp>
      <p:graphicFrame>
        <p:nvGraphicFramePr>
          <p:cNvPr id="116" name="Object 126"/>
          <p:cNvGraphicFramePr>
            <a:graphicFrameLocks noChangeAspect="1"/>
          </p:cNvGraphicFramePr>
          <p:nvPr/>
        </p:nvGraphicFramePr>
        <p:xfrm>
          <a:off x="933450" y="3781451"/>
          <a:ext cx="5105400" cy="1546225"/>
        </p:xfrm>
        <a:graphic>
          <a:graphicData uri="http://schemas.openxmlformats.org/presentationml/2006/ole">
            <mc:AlternateContent xmlns:mc="http://schemas.openxmlformats.org/markup-compatibility/2006">
              <mc:Choice xmlns:v="urn:schemas-microsoft-com:vml" Requires="v">
                <p:oleObj spid="_x0000_s3208" name="Equation" r:id="rId17" imgW="3187700" imgH="965200" progId="Equation.DSMT4">
                  <p:embed/>
                </p:oleObj>
              </mc:Choice>
              <mc:Fallback>
                <p:oleObj name="Equation" r:id="rId17" imgW="3187700" imgH="965200" progId="Equation.DSMT4">
                  <p:embed/>
                  <p:pic>
                    <p:nvPicPr>
                      <p:cNvPr id="116" name="Object 1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450" y="3781451"/>
                        <a:ext cx="5105400" cy="154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7" name="Text Box 130"/>
          <p:cNvSpPr txBox="1">
            <a:spLocks noChangeArrowheads="1"/>
          </p:cNvSpPr>
          <p:nvPr/>
        </p:nvSpPr>
        <p:spPr bwMode="auto">
          <a:xfrm>
            <a:off x="1100932" y="5703020"/>
            <a:ext cx="4419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Figure out v</a:t>
            </a:r>
            <a:r>
              <a:rPr lang="en-US" altLang="en-US" sz="1200" baseline="-25000" dirty="0"/>
              <a:t>1</a:t>
            </a:r>
            <a:r>
              <a:rPr lang="en-US" altLang="en-US" sz="1200" dirty="0"/>
              <a:t> </a:t>
            </a:r>
            <a:r>
              <a:rPr lang="en-US" altLang="en-US" sz="1200"/>
              <a:t>and you’</a:t>
            </a:r>
            <a:r>
              <a:rPr lang="en-US" altLang="ja-JP" sz="1200"/>
              <a:t>ve </a:t>
            </a:r>
            <a:r>
              <a:rPr lang="en-US" altLang="ja-JP" sz="1200" dirty="0"/>
              <a:t>got it.</a:t>
            </a:r>
            <a:endParaRPr lang="en-US" altLang="en-US" dirty="0"/>
          </a:p>
        </p:txBody>
      </p:sp>
    </p:spTree>
    <p:extLst>
      <p:ext uri="{BB962C8B-B14F-4D97-AF65-F5344CB8AC3E}">
        <p14:creationId xmlns:p14="http://schemas.microsoft.com/office/powerpoint/2010/main" val="412067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v</a:t>
            </a:r>
            <a:r>
              <a:rPr lang="en-US" baseline="-25000" dirty="0"/>
              <a:t>i</a:t>
            </a:r>
            <a:r>
              <a:rPr lang="mr-IN" dirty="0"/>
              <a:t>…</a:t>
            </a:r>
            <a:endParaRPr lang="en-US" dirty="0"/>
          </a:p>
        </p:txBody>
      </p:sp>
      <p:sp>
        <p:nvSpPr>
          <p:cNvPr id="4" name="Text Box 112"/>
          <p:cNvSpPr txBox="1">
            <a:spLocks noChangeArrowheads="1"/>
          </p:cNvSpPr>
          <p:nvPr/>
        </p:nvSpPr>
        <p:spPr bwMode="auto">
          <a:xfrm>
            <a:off x="822960" y="1365090"/>
            <a:ext cx="4419600"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To get the after-collision velocity v</a:t>
            </a:r>
            <a:r>
              <a:rPr lang="en-US" altLang="en-US" sz="1200" baseline="-25000" dirty="0"/>
              <a:t>1</a:t>
            </a:r>
            <a:r>
              <a:rPr lang="en-US" altLang="en-US" sz="1200" dirty="0"/>
              <a:t>, we need to deal with energy consideration as they exist after the collision (that is, just after the bullet embeds until both the bullet and block come to rest under the influence of the spring).  Noting that JUST after the collision the spring will have deflected only a tiny, tiny bit (ignorable, in other words), we can write</a:t>
            </a:r>
            <a:r>
              <a:rPr lang="en-US" altLang="ja-JP" sz="1200" dirty="0"/>
              <a:t>: </a:t>
            </a:r>
            <a:endParaRPr lang="en-US" altLang="en-US" dirty="0"/>
          </a:p>
        </p:txBody>
      </p:sp>
      <p:graphicFrame>
        <p:nvGraphicFramePr>
          <p:cNvPr id="5" name="Object 114"/>
          <p:cNvGraphicFramePr>
            <a:graphicFrameLocks noChangeAspect="1"/>
          </p:cNvGraphicFramePr>
          <p:nvPr/>
        </p:nvGraphicFramePr>
        <p:xfrm>
          <a:off x="386785" y="2839851"/>
          <a:ext cx="5175815" cy="1884969"/>
        </p:xfrm>
        <a:graphic>
          <a:graphicData uri="http://schemas.openxmlformats.org/presentationml/2006/ole">
            <mc:AlternateContent xmlns:mc="http://schemas.openxmlformats.org/markup-compatibility/2006">
              <mc:Choice xmlns:v="urn:schemas-microsoft-com:vml" Requires="v">
                <p:oleObj spid="_x0000_s4225" name="Equation" r:id="rId3" imgW="4076700" imgH="1485900" progId="Equation.DSMT4">
                  <p:embed/>
                </p:oleObj>
              </mc:Choice>
              <mc:Fallback>
                <p:oleObj name="Equation" r:id="rId3" imgW="4076700" imgH="1485900" progId="Equation.DSMT4">
                  <p:embed/>
                  <p:pic>
                    <p:nvPicPr>
                      <p:cNvPr id="5" name="Object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85" y="2839851"/>
                        <a:ext cx="5175815" cy="1884969"/>
                      </a:xfrm>
                      <a:prstGeom prst="rect">
                        <a:avLst/>
                      </a:prstGeom>
                      <a:noFill/>
                      <a:ln>
                        <a:noFill/>
                      </a:ln>
                      <a:effectLst/>
                    </p:spPr>
                  </p:pic>
                </p:oleObj>
              </mc:Fallback>
            </mc:AlternateContent>
          </a:graphicData>
        </a:graphic>
      </p:graphicFrame>
      <p:grpSp>
        <p:nvGrpSpPr>
          <p:cNvPr id="6" name="Group 5"/>
          <p:cNvGrpSpPr/>
          <p:nvPr/>
        </p:nvGrpSpPr>
        <p:grpSpPr>
          <a:xfrm>
            <a:off x="5943600" y="1315851"/>
            <a:ext cx="3200400" cy="5093416"/>
            <a:chOff x="5943600" y="1315851"/>
            <a:chExt cx="3200400" cy="5093416"/>
          </a:xfrm>
        </p:grpSpPr>
        <p:grpSp>
          <p:nvGrpSpPr>
            <p:cNvPr id="7" name="Group 285"/>
            <p:cNvGrpSpPr>
              <a:grpSpLocks/>
            </p:cNvGrpSpPr>
            <p:nvPr/>
          </p:nvGrpSpPr>
          <p:grpSpPr bwMode="auto">
            <a:xfrm>
              <a:off x="6934200" y="3601851"/>
              <a:ext cx="1676400" cy="1066800"/>
              <a:chOff x="4224" y="1392"/>
              <a:chExt cx="1056" cy="672"/>
            </a:xfrm>
          </p:grpSpPr>
          <p:sp>
            <p:nvSpPr>
              <p:cNvPr id="84" name="Rectangle 208"/>
              <p:cNvSpPr>
                <a:spLocks noChangeArrowheads="1"/>
              </p:cNvSpPr>
              <p:nvPr/>
            </p:nvSpPr>
            <p:spPr bwMode="auto">
              <a:xfrm>
                <a:off x="4368" y="1776"/>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5" name="Line 209"/>
              <p:cNvSpPr>
                <a:spLocks noChangeShapeType="1"/>
              </p:cNvSpPr>
              <p:nvPr/>
            </p:nvSpPr>
            <p:spPr bwMode="auto">
              <a:xfrm>
                <a:off x="4752" y="1823"/>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6" name="Object 210"/>
              <p:cNvGraphicFramePr>
                <a:graphicFrameLocks noChangeAspect="1"/>
              </p:cNvGraphicFramePr>
              <p:nvPr/>
            </p:nvGraphicFramePr>
            <p:xfrm>
              <a:off x="4836" y="1679"/>
              <a:ext cx="108" cy="145"/>
            </p:xfrm>
            <a:graphic>
              <a:graphicData uri="http://schemas.openxmlformats.org/presentationml/2006/ole">
                <mc:AlternateContent xmlns:mc="http://schemas.openxmlformats.org/markup-compatibility/2006">
                  <mc:Choice xmlns:v="urn:schemas-microsoft-com:vml" Requires="v">
                    <p:oleObj spid="_x0000_s4226" name="Equation" r:id="rId5" imgW="152400" imgH="203200" progId="Equation.DSMT4">
                      <p:embed/>
                    </p:oleObj>
                  </mc:Choice>
                  <mc:Fallback>
                    <p:oleObj name="Equation" r:id="rId5" imgW="152400" imgH="203200" progId="Equation.DSMT4">
                      <p:embed/>
                      <p:pic>
                        <p:nvPicPr>
                          <p:cNvPr id="86" name="Object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6" y="1679"/>
                            <a:ext cx="108"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 name="Line 211"/>
              <p:cNvSpPr>
                <a:spLocks noChangeShapeType="1"/>
              </p:cNvSpPr>
              <p:nvPr/>
            </p:nvSpPr>
            <p:spPr bwMode="auto">
              <a:xfrm>
                <a:off x="4224" y="201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212"/>
              <p:cNvSpPr>
                <a:spLocks noChangeShapeType="1"/>
              </p:cNvSpPr>
              <p:nvPr/>
            </p:nvSpPr>
            <p:spPr bwMode="auto">
              <a:xfrm flipV="1">
                <a:off x="5232" y="1536"/>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AutoShape 213"/>
              <p:cNvSpPr>
                <a:spLocks noChangeArrowheads="1"/>
              </p:cNvSpPr>
              <p:nvPr/>
            </p:nvSpPr>
            <p:spPr bwMode="auto">
              <a:xfrm rot="1494429">
                <a:off x="4416" y="1872"/>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0" name="Line 215"/>
              <p:cNvSpPr>
                <a:spLocks noChangeShapeType="1"/>
              </p:cNvSpPr>
              <p:nvPr/>
            </p:nvSpPr>
            <p:spPr bwMode="auto">
              <a:xfrm>
                <a:off x="4848"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216"/>
              <p:cNvSpPr>
                <a:spLocks noChangeShapeType="1"/>
              </p:cNvSpPr>
              <p:nvPr/>
            </p:nvSpPr>
            <p:spPr bwMode="auto">
              <a:xfrm flipV="1">
                <a:off x="4944"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217"/>
              <p:cNvSpPr>
                <a:spLocks noChangeShapeType="1"/>
              </p:cNvSpPr>
              <p:nvPr/>
            </p:nvSpPr>
            <p:spPr bwMode="auto">
              <a:xfrm>
                <a:off x="5040" y="182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18"/>
              <p:cNvSpPr>
                <a:spLocks noChangeShapeType="1"/>
              </p:cNvSpPr>
              <p:nvPr/>
            </p:nvSpPr>
            <p:spPr bwMode="auto">
              <a:xfrm flipV="1">
                <a:off x="5136" y="187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19"/>
              <p:cNvSpPr>
                <a:spLocks noChangeShapeType="1"/>
              </p:cNvSpPr>
              <p:nvPr/>
            </p:nvSpPr>
            <p:spPr bwMode="auto">
              <a:xfrm>
                <a:off x="5184" y="187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21"/>
              <p:cNvSpPr>
                <a:spLocks noChangeShapeType="1"/>
              </p:cNvSpPr>
              <p:nvPr/>
            </p:nvSpPr>
            <p:spPr bwMode="auto">
              <a:xfrm flipH="1">
                <a:off x="427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22"/>
              <p:cNvSpPr>
                <a:spLocks noChangeShapeType="1"/>
              </p:cNvSpPr>
              <p:nvPr/>
            </p:nvSpPr>
            <p:spPr bwMode="auto">
              <a:xfrm flipH="1">
                <a:off x="436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23"/>
              <p:cNvSpPr>
                <a:spLocks noChangeShapeType="1"/>
              </p:cNvSpPr>
              <p:nvPr/>
            </p:nvSpPr>
            <p:spPr bwMode="auto">
              <a:xfrm flipH="1">
                <a:off x="446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24"/>
              <p:cNvSpPr>
                <a:spLocks noChangeShapeType="1"/>
              </p:cNvSpPr>
              <p:nvPr/>
            </p:nvSpPr>
            <p:spPr bwMode="auto">
              <a:xfrm flipH="1">
                <a:off x="456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25"/>
              <p:cNvSpPr>
                <a:spLocks noChangeShapeType="1"/>
              </p:cNvSpPr>
              <p:nvPr/>
            </p:nvSpPr>
            <p:spPr bwMode="auto">
              <a:xfrm flipH="1">
                <a:off x="465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26"/>
              <p:cNvSpPr>
                <a:spLocks noChangeShapeType="1"/>
              </p:cNvSpPr>
              <p:nvPr/>
            </p:nvSpPr>
            <p:spPr bwMode="auto">
              <a:xfrm flipH="1">
                <a:off x="4752"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27"/>
              <p:cNvSpPr>
                <a:spLocks noChangeShapeType="1"/>
              </p:cNvSpPr>
              <p:nvPr/>
            </p:nvSpPr>
            <p:spPr bwMode="auto">
              <a:xfrm flipH="1">
                <a:off x="4848"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28"/>
              <p:cNvSpPr>
                <a:spLocks noChangeShapeType="1"/>
              </p:cNvSpPr>
              <p:nvPr/>
            </p:nvSpPr>
            <p:spPr bwMode="auto">
              <a:xfrm flipH="1">
                <a:off x="4944"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29"/>
              <p:cNvSpPr>
                <a:spLocks noChangeShapeType="1"/>
              </p:cNvSpPr>
              <p:nvPr/>
            </p:nvSpPr>
            <p:spPr bwMode="auto">
              <a:xfrm flipH="1">
                <a:off x="5040"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230"/>
              <p:cNvSpPr>
                <a:spLocks noChangeShapeType="1"/>
              </p:cNvSpPr>
              <p:nvPr/>
            </p:nvSpPr>
            <p:spPr bwMode="auto">
              <a:xfrm flipH="1">
                <a:off x="5136" y="20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231"/>
              <p:cNvSpPr>
                <a:spLocks noChangeShapeType="1"/>
              </p:cNvSpPr>
              <p:nvPr/>
            </p:nvSpPr>
            <p:spPr bwMode="auto">
              <a:xfrm>
                <a:off x="5232" y="19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232"/>
              <p:cNvSpPr>
                <a:spLocks noChangeShapeType="1"/>
              </p:cNvSpPr>
              <p:nvPr/>
            </p:nvSpPr>
            <p:spPr bwMode="auto">
              <a:xfrm>
                <a:off x="5232" y="182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233"/>
              <p:cNvSpPr>
                <a:spLocks noChangeShapeType="1"/>
              </p:cNvSpPr>
              <p:nvPr/>
            </p:nvSpPr>
            <p:spPr bwMode="auto">
              <a:xfrm>
                <a:off x="5232" y="172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234"/>
              <p:cNvSpPr>
                <a:spLocks noChangeShapeType="1"/>
              </p:cNvSpPr>
              <p:nvPr/>
            </p:nvSpPr>
            <p:spPr bwMode="auto">
              <a:xfrm>
                <a:off x="5232" y="163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235"/>
              <p:cNvSpPr>
                <a:spLocks noChangeShapeType="1"/>
              </p:cNvSpPr>
              <p:nvPr/>
            </p:nvSpPr>
            <p:spPr bwMode="auto">
              <a:xfrm>
                <a:off x="5232" y="153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266"/>
              <p:cNvSpPr>
                <a:spLocks noChangeShapeType="1"/>
              </p:cNvSpPr>
              <p:nvPr/>
            </p:nvSpPr>
            <p:spPr bwMode="auto">
              <a:xfrm>
                <a:off x="4560"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268"/>
              <p:cNvSpPr>
                <a:spLocks noChangeShapeType="1"/>
              </p:cNvSpPr>
              <p:nvPr/>
            </p:nvSpPr>
            <p:spPr bwMode="auto">
              <a:xfrm>
                <a:off x="4560" y="1392"/>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270"/>
              <p:cNvSpPr>
                <a:spLocks noChangeShapeType="1"/>
              </p:cNvSpPr>
              <p:nvPr/>
            </p:nvSpPr>
            <p:spPr bwMode="auto">
              <a:xfrm flipV="1">
                <a:off x="4800" y="1824"/>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271"/>
              <p:cNvSpPr>
                <a:spLocks noChangeShapeType="1"/>
              </p:cNvSpPr>
              <p:nvPr/>
            </p:nvSpPr>
            <p:spPr bwMode="auto">
              <a:xfrm>
                <a:off x="4752" y="19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86"/>
            <p:cNvGrpSpPr>
              <a:grpSpLocks/>
            </p:cNvGrpSpPr>
            <p:nvPr/>
          </p:nvGrpSpPr>
          <p:grpSpPr bwMode="auto">
            <a:xfrm>
              <a:off x="6172200" y="1620651"/>
              <a:ext cx="2438400" cy="1296988"/>
              <a:chOff x="2832" y="576"/>
              <a:chExt cx="1536" cy="817"/>
            </a:xfrm>
          </p:grpSpPr>
          <p:graphicFrame>
            <p:nvGraphicFramePr>
              <p:cNvPr id="50" name="Object 149"/>
              <p:cNvGraphicFramePr>
                <a:graphicFrameLocks noChangeAspect="1"/>
              </p:cNvGraphicFramePr>
              <p:nvPr/>
            </p:nvGraphicFramePr>
            <p:xfrm>
              <a:off x="2832" y="816"/>
              <a:ext cx="272" cy="145"/>
            </p:xfrm>
            <a:graphic>
              <a:graphicData uri="http://schemas.openxmlformats.org/presentationml/2006/ole">
                <mc:AlternateContent xmlns:mc="http://schemas.openxmlformats.org/markup-compatibility/2006">
                  <mc:Choice xmlns:v="urn:schemas-microsoft-com:vml" Requires="v">
                    <p:oleObj spid="_x0000_s4227" name="Equation" r:id="rId7" imgW="381000" imgH="203200" progId="Equation.DSMT4">
                      <p:embed/>
                    </p:oleObj>
                  </mc:Choice>
                  <mc:Fallback>
                    <p:oleObj name="Equation" r:id="rId7" imgW="381000" imgH="203200" progId="Equation.DSMT4">
                      <p:embed/>
                      <p:pic>
                        <p:nvPicPr>
                          <p:cNvPr id="50" name="Object 1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2" y="816"/>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1" name="Object 150"/>
              <p:cNvGraphicFramePr>
                <a:graphicFrameLocks noChangeAspect="1"/>
              </p:cNvGraphicFramePr>
              <p:nvPr/>
            </p:nvGraphicFramePr>
            <p:xfrm>
              <a:off x="4032" y="864"/>
              <a:ext cx="80" cy="104"/>
            </p:xfrm>
            <a:graphic>
              <a:graphicData uri="http://schemas.openxmlformats.org/presentationml/2006/ole">
                <mc:AlternateContent xmlns:mc="http://schemas.openxmlformats.org/markup-compatibility/2006">
                  <mc:Choice xmlns:v="urn:schemas-microsoft-com:vml" Requires="v">
                    <p:oleObj spid="_x0000_s4228" name="Equation" r:id="rId9" imgW="127000" imgH="165100" progId="Equation.DSMT4">
                      <p:embed/>
                    </p:oleObj>
                  </mc:Choice>
                  <mc:Fallback>
                    <p:oleObj name="Equation" r:id="rId9" imgW="127000" imgH="165100" progId="Equation.DSMT4">
                      <p:embed/>
                      <p:pic>
                        <p:nvPicPr>
                          <p:cNvPr id="51" name="Object 1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 y="864"/>
                            <a:ext cx="80"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 name="Rectangle 158"/>
              <p:cNvSpPr>
                <a:spLocks noChangeArrowheads="1"/>
              </p:cNvSpPr>
              <p:nvPr/>
            </p:nvSpPr>
            <p:spPr bwMode="auto">
              <a:xfrm>
                <a:off x="3456" y="960"/>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3" name="Line 170"/>
              <p:cNvSpPr>
                <a:spLocks noChangeShapeType="1"/>
              </p:cNvSpPr>
              <p:nvPr/>
            </p:nvSpPr>
            <p:spPr bwMode="auto">
              <a:xfrm>
                <a:off x="2928" y="768"/>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4" name="Object 171"/>
              <p:cNvGraphicFramePr>
                <a:graphicFrameLocks noChangeAspect="1"/>
              </p:cNvGraphicFramePr>
              <p:nvPr/>
            </p:nvGraphicFramePr>
            <p:xfrm>
              <a:off x="3120" y="720"/>
              <a:ext cx="126" cy="145"/>
            </p:xfrm>
            <a:graphic>
              <a:graphicData uri="http://schemas.openxmlformats.org/presentationml/2006/ole">
                <mc:AlternateContent xmlns:mc="http://schemas.openxmlformats.org/markup-compatibility/2006">
                  <mc:Choice xmlns:v="urn:schemas-microsoft-com:vml" Requires="v">
                    <p:oleObj spid="_x0000_s4229" name="Equation" r:id="rId11" imgW="177800" imgH="203200" progId="Equation.DSMT4">
                      <p:embed/>
                    </p:oleObj>
                  </mc:Choice>
                  <mc:Fallback>
                    <p:oleObj name="Equation" r:id="rId11" imgW="177800" imgH="203200" progId="Equation.DSMT4">
                      <p:embed/>
                      <p:pic>
                        <p:nvPicPr>
                          <p:cNvPr id="54" name="Object 1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0" y="720"/>
                            <a:ext cx="126"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 name="Line 179"/>
              <p:cNvSpPr>
                <a:spLocks noChangeShapeType="1"/>
              </p:cNvSpPr>
              <p:nvPr/>
            </p:nvSpPr>
            <p:spPr bwMode="auto">
              <a:xfrm>
                <a:off x="3312" y="1200"/>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81"/>
              <p:cNvSpPr>
                <a:spLocks noChangeShapeType="1"/>
              </p:cNvSpPr>
              <p:nvPr/>
            </p:nvSpPr>
            <p:spPr bwMode="auto">
              <a:xfrm flipV="1">
                <a:off x="4320" y="720"/>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AutoShape 159"/>
              <p:cNvSpPr>
                <a:spLocks noChangeArrowheads="1"/>
              </p:cNvSpPr>
              <p:nvPr/>
            </p:nvSpPr>
            <p:spPr bwMode="auto">
              <a:xfrm rot="1494429">
                <a:off x="2928" y="768"/>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8" name="Line 185"/>
              <p:cNvSpPr>
                <a:spLocks noChangeShapeType="1"/>
              </p:cNvSpPr>
              <p:nvPr/>
            </p:nvSpPr>
            <p:spPr bwMode="auto">
              <a:xfrm flipV="1">
                <a:off x="4032"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186"/>
              <p:cNvSpPr>
                <a:spLocks noChangeShapeType="1"/>
              </p:cNvSpPr>
              <p:nvPr/>
            </p:nvSpPr>
            <p:spPr bwMode="auto">
              <a:xfrm>
                <a:off x="4128"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87"/>
              <p:cNvSpPr>
                <a:spLocks noChangeShapeType="1"/>
              </p:cNvSpPr>
              <p:nvPr/>
            </p:nvSpPr>
            <p:spPr bwMode="auto">
              <a:xfrm flipV="1">
                <a:off x="4224" y="105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88"/>
              <p:cNvSpPr>
                <a:spLocks noChangeShapeType="1"/>
              </p:cNvSpPr>
              <p:nvPr/>
            </p:nvSpPr>
            <p:spPr bwMode="auto">
              <a:xfrm>
                <a:off x="4272" y="105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2" name="Object 190"/>
              <p:cNvGraphicFramePr>
                <a:graphicFrameLocks noChangeAspect="1"/>
              </p:cNvGraphicFramePr>
              <p:nvPr/>
            </p:nvGraphicFramePr>
            <p:xfrm>
              <a:off x="3520" y="1008"/>
              <a:ext cx="272" cy="145"/>
            </p:xfrm>
            <a:graphic>
              <a:graphicData uri="http://schemas.openxmlformats.org/presentationml/2006/ole">
                <mc:AlternateContent xmlns:mc="http://schemas.openxmlformats.org/markup-compatibility/2006">
                  <mc:Choice xmlns:v="urn:schemas-microsoft-com:vml" Requires="v">
                    <p:oleObj spid="_x0000_s4230" name="Equation" r:id="rId13" imgW="381000" imgH="203200" progId="Equation.DSMT4">
                      <p:embed/>
                    </p:oleObj>
                  </mc:Choice>
                  <mc:Fallback>
                    <p:oleObj name="Equation" r:id="rId13" imgW="381000" imgH="203200" progId="Equation.DSMT4">
                      <p:embed/>
                      <p:pic>
                        <p:nvPicPr>
                          <p:cNvPr id="62" name="Object 1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0" y="1008"/>
                            <a:ext cx="272"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3" name="Line 191"/>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92"/>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93"/>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94"/>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95"/>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96"/>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97"/>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98"/>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99"/>
              <p:cNvSpPr>
                <a:spLocks noChangeShapeType="1"/>
              </p:cNvSpPr>
              <p:nvPr/>
            </p:nvSpPr>
            <p:spPr bwMode="auto">
              <a:xfrm flipH="1">
                <a:off x="412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00"/>
              <p:cNvSpPr>
                <a:spLocks noChangeShapeType="1"/>
              </p:cNvSpPr>
              <p:nvPr/>
            </p:nvSpPr>
            <p:spPr bwMode="auto">
              <a:xfrm flipH="1">
                <a:off x="422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01"/>
              <p:cNvSpPr>
                <a:spLocks noChangeShapeType="1"/>
              </p:cNvSpPr>
              <p:nvPr/>
            </p:nvSpPr>
            <p:spPr bwMode="auto">
              <a:xfrm>
                <a:off x="4320" y="110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02"/>
              <p:cNvSpPr>
                <a:spLocks noChangeShapeType="1"/>
              </p:cNvSpPr>
              <p:nvPr/>
            </p:nvSpPr>
            <p:spPr bwMode="auto">
              <a:xfrm>
                <a:off x="4320" y="10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03"/>
              <p:cNvSpPr>
                <a:spLocks noChangeShapeType="1"/>
              </p:cNvSpPr>
              <p:nvPr/>
            </p:nvSpPr>
            <p:spPr bwMode="auto">
              <a:xfrm>
                <a:off x="4320" y="91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04"/>
              <p:cNvSpPr>
                <a:spLocks noChangeShapeType="1"/>
              </p:cNvSpPr>
              <p:nvPr/>
            </p:nvSpPr>
            <p:spPr bwMode="auto">
              <a:xfrm>
                <a:off x="4320" y="81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05"/>
              <p:cNvSpPr>
                <a:spLocks noChangeShapeType="1"/>
              </p:cNvSpPr>
              <p:nvPr/>
            </p:nvSpPr>
            <p:spPr bwMode="auto">
              <a:xfrm>
                <a:off x="4320" y="7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265"/>
              <p:cNvSpPr>
                <a:spLocks noChangeShapeType="1"/>
              </p:cNvSpPr>
              <p:nvPr/>
            </p:nvSpPr>
            <p:spPr bwMode="auto">
              <a:xfrm>
                <a:off x="3648" y="576"/>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267"/>
              <p:cNvSpPr>
                <a:spLocks noChangeShapeType="1"/>
              </p:cNvSpPr>
              <p:nvPr/>
            </p:nvSpPr>
            <p:spPr bwMode="auto">
              <a:xfrm>
                <a:off x="3648" y="72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72"/>
              <p:cNvSpPr>
                <a:spLocks noChangeShapeType="1"/>
              </p:cNvSpPr>
              <p:nvPr/>
            </p:nvSpPr>
            <p:spPr bwMode="auto">
              <a:xfrm>
                <a:off x="3936" y="1008"/>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273"/>
              <p:cNvSpPr>
                <a:spLocks noChangeShapeType="1"/>
              </p:cNvSpPr>
              <p:nvPr/>
            </p:nvSpPr>
            <p:spPr bwMode="auto">
              <a:xfrm flipV="1">
                <a:off x="3888" y="10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274"/>
              <p:cNvSpPr>
                <a:spLocks noChangeShapeType="1"/>
              </p:cNvSpPr>
              <p:nvPr/>
            </p:nvSpPr>
            <p:spPr bwMode="auto">
              <a:xfrm>
                <a:off x="3840" y="110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3" name="Object 275"/>
              <p:cNvGraphicFramePr>
                <a:graphicFrameLocks noChangeAspect="1"/>
              </p:cNvGraphicFramePr>
              <p:nvPr/>
            </p:nvGraphicFramePr>
            <p:xfrm>
              <a:off x="3264" y="1248"/>
              <a:ext cx="580" cy="145"/>
            </p:xfrm>
            <a:graphic>
              <a:graphicData uri="http://schemas.openxmlformats.org/presentationml/2006/ole">
                <mc:AlternateContent xmlns:mc="http://schemas.openxmlformats.org/markup-compatibility/2006">
                  <mc:Choice xmlns:v="urn:schemas-microsoft-com:vml" Requires="v">
                    <p:oleObj spid="_x0000_s4231" name="Equation" r:id="rId15" imgW="812800" imgH="203200" progId="Equation.DSMT4">
                      <p:embed/>
                    </p:oleObj>
                  </mc:Choice>
                  <mc:Fallback>
                    <p:oleObj name="Equation" r:id="rId15" imgW="812800" imgH="203200" progId="Equation.DSMT4">
                      <p:embed/>
                      <p:pic>
                        <p:nvPicPr>
                          <p:cNvPr id="83" name="Object 27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64" y="1248"/>
                            <a:ext cx="580"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9" name="Text Box 278"/>
            <p:cNvSpPr txBox="1">
              <a:spLocks noChangeArrowheads="1"/>
            </p:cNvSpPr>
            <p:nvPr/>
          </p:nvSpPr>
          <p:spPr bwMode="auto">
            <a:xfrm>
              <a:off x="5943600" y="3113829"/>
              <a:ext cx="320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just after embedding, masses moving but</a:t>
              </a:r>
            </a:p>
            <a:p>
              <a:r>
                <a:rPr lang="en-US" altLang="en-US" sz="1200" dirty="0"/>
                <a:t>spring still essentially not compressed</a:t>
              </a:r>
              <a:endParaRPr lang="en-US" altLang="en-US" dirty="0"/>
            </a:p>
          </p:txBody>
        </p:sp>
        <p:sp>
          <p:nvSpPr>
            <p:cNvPr id="10" name="Text Box 279"/>
            <p:cNvSpPr txBox="1">
              <a:spLocks noChangeArrowheads="1"/>
            </p:cNvSpPr>
            <p:nvPr/>
          </p:nvSpPr>
          <p:spPr bwMode="auto">
            <a:xfrm>
              <a:off x="5943600" y="1315851"/>
              <a:ext cx="3048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bullet moving at angle but block at rest</a:t>
              </a:r>
              <a:endParaRPr lang="en-US" altLang="en-US"/>
            </a:p>
          </p:txBody>
        </p:sp>
        <p:grpSp>
          <p:nvGrpSpPr>
            <p:cNvPr id="11" name="Group 284"/>
            <p:cNvGrpSpPr>
              <a:grpSpLocks/>
            </p:cNvGrpSpPr>
            <p:nvPr/>
          </p:nvGrpSpPr>
          <p:grpSpPr bwMode="auto">
            <a:xfrm>
              <a:off x="6934200" y="5418667"/>
              <a:ext cx="1676400" cy="990600"/>
              <a:chOff x="3072" y="1968"/>
              <a:chExt cx="1056" cy="624"/>
            </a:xfrm>
          </p:grpSpPr>
          <p:graphicFrame>
            <p:nvGraphicFramePr>
              <p:cNvPr id="19" name="Object 206"/>
              <p:cNvGraphicFramePr>
                <a:graphicFrameLocks noChangeAspect="1"/>
              </p:cNvGraphicFramePr>
              <p:nvPr/>
            </p:nvGraphicFramePr>
            <p:xfrm>
              <a:off x="3456" y="1968"/>
              <a:ext cx="91" cy="118"/>
            </p:xfrm>
            <a:graphic>
              <a:graphicData uri="http://schemas.openxmlformats.org/presentationml/2006/ole">
                <mc:AlternateContent xmlns:mc="http://schemas.openxmlformats.org/markup-compatibility/2006">
                  <mc:Choice xmlns:v="urn:schemas-microsoft-com:vml" Requires="v">
                    <p:oleObj spid="_x0000_s4232" name="Equation" r:id="rId17" imgW="127000" imgH="165100" progId="Equation.DSMT4">
                      <p:embed/>
                    </p:oleObj>
                  </mc:Choice>
                  <mc:Fallback>
                    <p:oleObj name="Equation" r:id="rId17" imgW="127000" imgH="165100" progId="Equation.DSMT4">
                      <p:embed/>
                      <p:pic>
                        <p:nvPicPr>
                          <p:cNvPr id="19" name="Object 20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56" y="1968"/>
                            <a:ext cx="91"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 name="Rectangle 236"/>
              <p:cNvSpPr>
                <a:spLocks noChangeArrowheads="1"/>
              </p:cNvSpPr>
              <p:nvPr/>
            </p:nvSpPr>
            <p:spPr bwMode="auto">
              <a:xfrm>
                <a:off x="3408" y="2304"/>
                <a:ext cx="384" cy="240"/>
              </a:xfrm>
              <a:prstGeom prst="rect">
                <a:avLst/>
              </a:prstGeom>
              <a:solidFill>
                <a:srgbClr val="069914"/>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1" name="Line 237"/>
              <p:cNvSpPr>
                <a:spLocks noChangeShapeType="1"/>
              </p:cNvSpPr>
              <p:nvPr/>
            </p:nvSpPr>
            <p:spPr bwMode="auto">
              <a:xfrm>
                <a:off x="3408" y="216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39"/>
              <p:cNvSpPr>
                <a:spLocks noChangeShapeType="1"/>
              </p:cNvSpPr>
              <p:nvPr/>
            </p:nvSpPr>
            <p:spPr bwMode="auto">
              <a:xfrm>
                <a:off x="3072" y="2544"/>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40"/>
              <p:cNvSpPr>
                <a:spLocks noChangeShapeType="1"/>
              </p:cNvSpPr>
              <p:nvPr/>
            </p:nvSpPr>
            <p:spPr bwMode="auto">
              <a:xfrm flipV="1">
                <a:off x="4080" y="2064"/>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AutoShape 241"/>
              <p:cNvSpPr>
                <a:spLocks noChangeArrowheads="1"/>
              </p:cNvSpPr>
              <p:nvPr/>
            </p:nvSpPr>
            <p:spPr bwMode="auto">
              <a:xfrm rot="1494429">
                <a:off x="3456" y="2400"/>
                <a:ext cx="96" cy="48"/>
              </a:xfrm>
              <a:prstGeom prst="homePlate">
                <a:avLst>
                  <a:gd name="adj"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5" name="Line 243"/>
              <p:cNvSpPr>
                <a:spLocks noChangeShapeType="1"/>
              </p:cNvSpPr>
              <p:nvPr/>
            </p:nvSpPr>
            <p:spPr bwMode="auto">
              <a:xfrm>
                <a:off x="3888"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4"/>
              <p:cNvSpPr>
                <a:spLocks noChangeShapeType="1"/>
              </p:cNvSpPr>
              <p:nvPr/>
            </p:nvSpPr>
            <p:spPr bwMode="auto">
              <a:xfrm flipV="1">
                <a:off x="3936"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45"/>
              <p:cNvSpPr>
                <a:spLocks noChangeShapeType="1"/>
              </p:cNvSpPr>
              <p:nvPr/>
            </p:nvSpPr>
            <p:spPr bwMode="auto">
              <a:xfrm>
                <a:off x="3984"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6"/>
              <p:cNvSpPr>
                <a:spLocks noChangeShapeType="1"/>
              </p:cNvSpPr>
              <p:nvPr/>
            </p:nvSpPr>
            <p:spPr bwMode="auto">
              <a:xfrm flipV="1">
                <a:off x="4032"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47"/>
              <p:cNvSpPr>
                <a:spLocks noChangeShapeType="1"/>
              </p:cNvSpPr>
              <p:nvPr/>
            </p:nvSpPr>
            <p:spPr bwMode="auto">
              <a:xfrm>
                <a:off x="403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48"/>
              <p:cNvSpPr>
                <a:spLocks noChangeShapeType="1"/>
              </p:cNvSpPr>
              <p:nvPr/>
            </p:nvSpPr>
            <p:spPr bwMode="auto">
              <a:xfrm flipH="1">
                <a:off x="312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49"/>
              <p:cNvSpPr>
                <a:spLocks noChangeShapeType="1"/>
              </p:cNvSpPr>
              <p:nvPr/>
            </p:nvSpPr>
            <p:spPr bwMode="auto">
              <a:xfrm flipH="1">
                <a:off x="321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50"/>
              <p:cNvSpPr>
                <a:spLocks noChangeShapeType="1"/>
              </p:cNvSpPr>
              <p:nvPr/>
            </p:nvSpPr>
            <p:spPr bwMode="auto">
              <a:xfrm flipH="1">
                <a:off x="331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51"/>
              <p:cNvSpPr>
                <a:spLocks noChangeShapeType="1"/>
              </p:cNvSpPr>
              <p:nvPr/>
            </p:nvSpPr>
            <p:spPr bwMode="auto">
              <a:xfrm flipH="1">
                <a:off x="340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52"/>
              <p:cNvSpPr>
                <a:spLocks noChangeShapeType="1"/>
              </p:cNvSpPr>
              <p:nvPr/>
            </p:nvSpPr>
            <p:spPr bwMode="auto">
              <a:xfrm flipH="1">
                <a:off x="350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53"/>
              <p:cNvSpPr>
                <a:spLocks noChangeShapeType="1"/>
              </p:cNvSpPr>
              <p:nvPr/>
            </p:nvSpPr>
            <p:spPr bwMode="auto">
              <a:xfrm flipH="1">
                <a:off x="3600"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54"/>
              <p:cNvSpPr>
                <a:spLocks noChangeShapeType="1"/>
              </p:cNvSpPr>
              <p:nvPr/>
            </p:nvSpPr>
            <p:spPr bwMode="auto">
              <a:xfrm flipH="1">
                <a:off x="3696"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5"/>
              <p:cNvSpPr>
                <a:spLocks noChangeShapeType="1"/>
              </p:cNvSpPr>
              <p:nvPr/>
            </p:nvSpPr>
            <p:spPr bwMode="auto">
              <a:xfrm flipH="1">
                <a:off x="3792"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56"/>
              <p:cNvSpPr>
                <a:spLocks noChangeShapeType="1"/>
              </p:cNvSpPr>
              <p:nvPr/>
            </p:nvSpPr>
            <p:spPr bwMode="auto">
              <a:xfrm flipH="1">
                <a:off x="3888"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57"/>
              <p:cNvSpPr>
                <a:spLocks noChangeShapeType="1"/>
              </p:cNvSpPr>
              <p:nvPr/>
            </p:nvSpPr>
            <p:spPr bwMode="auto">
              <a:xfrm flipH="1">
                <a:off x="3984" y="254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58"/>
              <p:cNvSpPr>
                <a:spLocks noChangeShapeType="1"/>
              </p:cNvSpPr>
              <p:nvPr/>
            </p:nvSpPr>
            <p:spPr bwMode="auto">
              <a:xfrm>
                <a:off x="4080" y="244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59"/>
              <p:cNvSpPr>
                <a:spLocks noChangeShapeType="1"/>
              </p:cNvSpPr>
              <p:nvPr/>
            </p:nvSpPr>
            <p:spPr bwMode="auto">
              <a:xfrm>
                <a:off x="4080" y="235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60"/>
              <p:cNvSpPr>
                <a:spLocks noChangeShapeType="1"/>
              </p:cNvSpPr>
              <p:nvPr/>
            </p:nvSpPr>
            <p:spPr bwMode="auto">
              <a:xfrm>
                <a:off x="4080" y="225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61"/>
              <p:cNvSpPr>
                <a:spLocks noChangeShapeType="1"/>
              </p:cNvSpPr>
              <p:nvPr/>
            </p:nvSpPr>
            <p:spPr bwMode="auto">
              <a:xfrm>
                <a:off x="4080" y="216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62"/>
              <p:cNvSpPr>
                <a:spLocks noChangeShapeType="1"/>
              </p:cNvSpPr>
              <p:nvPr/>
            </p:nvSpPr>
            <p:spPr bwMode="auto">
              <a:xfrm>
                <a:off x="4080" y="2064"/>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264"/>
              <p:cNvSpPr>
                <a:spLocks noChangeShapeType="1"/>
              </p:cNvSpPr>
              <p:nvPr/>
            </p:nvSpPr>
            <p:spPr bwMode="auto">
              <a:xfrm>
                <a:off x="3408" y="1968"/>
                <a:ext cx="0" cy="36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76"/>
              <p:cNvSpPr>
                <a:spLocks noChangeShapeType="1"/>
              </p:cNvSpPr>
              <p:nvPr/>
            </p:nvSpPr>
            <p:spPr bwMode="auto">
              <a:xfrm>
                <a:off x="3600" y="206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81"/>
              <p:cNvSpPr>
                <a:spLocks noChangeShapeType="1"/>
              </p:cNvSpPr>
              <p:nvPr/>
            </p:nvSpPr>
            <p:spPr bwMode="auto">
              <a:xfrm flipV="1">
                <a:off x="3840" y="2352"/>
                <a:ext cx="4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282"/>
              <p:cNvSpPr>
                <a:spLocks noChangeShapeType="1"/>
              </p:cNvSpPr>
              <p:nvPr/>
            </p:nvSpPr>
            <p:spPr bwMode="auto">
              <a:xfrm flipV="1">
                <a:off x="3840" y="24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283"/>
              <p:cNvSpPr>
                <a:spLocks noChangeShapeType="1"/>
              </p:cNvSpPr>
              <p:nvPr/>
            </p:nvSpPr>
            <p:spPr bwMode="auto">
              <a:xfrm>
                <a:off x="3792" y="24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Text Box 288"/>
            <p:cNvSpPr txBox="1">
              <a:spLocks noChangeArrowheads="1"/>
            </p:cNvSpPr>
            <p:nvPr/>
          </p:nvSpPr>
          <p:spPr bwMode="auto">
            <a:xfrm>
              <a:off x="6019800" y="4943621"/>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t>masses come to rest after depressing spring maximum distance </a:t>
              </a:r>
              <a:r>
                <a:rPr lang="ja-JP" altLang="en-US" sz="1200" dirty="0"/>
                <a:t>“</a:t>
              </a:r>
              <a:r>
                <a:rPr lang="en-US" altLang="ja-JP" sz="1200" dirty="0"/>
                <a:t>d</a:t>
              </a:r>
              <a:r>
                <a:rPr lang="ja-JP" altLang="en-US" sz="1200" dirty="0"/>
                <a:t>”</a:t>
              </a:r>
              <a:endParaRPr lang="en-US" altLang="en-US" sz="1200" dirty="0"/>
            </a:p>
          </p:txBody>
        </p:sp>
        <p:sp>
          <p:nvSpPr>
            <p:cNvPr id="13" name="Line 289"/>
            <p:cNvSpPr>
              <a:spLocks noChangeShapeType="1"/>
            </p:cNvSpPr>
            <p:nvPr/>
          </p:nvSpPr>
          <p:spPr bwMode="auto">
            <a:xfrm>
              <a:off x="6019800" y="29922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290"/>
            <p:cNvSpPr>
              <a:spLocks noChangeShapeType="1"/>
            </p:cNvSpPr>
            <p:nvPr/>
          </p:nvSpPr>
          <p:spPr bwMode="auto">
            <a:xfrm>
              <a:off x="7467600" y="29922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291"/>
            <p:cNvSpPr txBox="1">
              <a:spLocks noChangeArrowheads="1"/>
            </p:cNvSpPr>
            <p:nvPr/>
          </p:nvSpPr>
          <p:spPr bwMode="auto">
            <a:xfrm>
              <a:off x="7315200" y="2839851"/>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sp>
          <p:nvSpPr>
            <p:cNvPr id="16" name="Line 297"/>
            <p:cNvSpPr>
              <a:spLocks noChangeShapeType="1"/>
            </p:cNvSpPr>
            <p:nvPr/>
          </p:nvSpPr>
          <p:spPr bwMode="auto">
            <a:xfrm>
              <a:off x="6096000" y="4821051"/>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98"/>
            <p:cNvSpPr>
              <a:spLocks noChangeShapeType="1"/>
            </p:cNvSpPr>
            <p:nvPr/>
          </p:nvSpPr>
          <p:spPr bwMode="auto">
            <a:xfrm>
              <a:off x="7543800" y="4821051"/>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299"/>
            <p:cNvSpPr txBox="1">
              <a:spLocks noChangeArrowheads="1"/>
            </p:cNvSpPr>
            <p:nvPr/>
          </p:nvSpPr>
          <p:spPr bwMode="auto">
            <a:xfrm>
              <a:off x="7391400" y="4637829"/>
              <a:ext cx="228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x</a:t>
              </a:r>
              <a:endParaRPr lang="en-US" altLang="en-US"/>
            </a:p>
          </p:txBody>
        </p:sp>
      </p:grpSp>
    </p:spTree>
    <p:extLst>
      <p:ext uri="{BB962C8B-B14F-4D97-AF65-F5344CB8AC3E}">
        <p14:creationId xmlns:p14="http://schemas.microsoft.com/office/powerpoint/2010/main" val="98390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Block sliding down wedge (Problem 6.65)</a:t>
            </a:r>
          </a:p>
        </p:txBody>
      </p:sp>
      <p:sp>
        <p:nvSpPr>
          <p:cNvPr id="3" name="Content Placeholder 2"/>
          <p:cNvSpPr>
            <a:spLocks noGrp="1"/>
          </p:cNvSpPr>
          <p:nvPr>
            <p:ph idx="1"/>
          </p:nvPr>
        </p:nvSpPr>
        <p:spPr>
          <a:xfrm>
            <a:off x="822960" y="1298222"/>
            <a:ext cx="4534854" cy="4570872"/>
          </a:xfrm>
        </p:spPr>
        <p:txBody>
          <a:bodyPr>
            <a:normAutofit fontScale="92500"/>
          </a:bodyPr>
          <a:lstStyle/>
          <a:p>
            <a:r>
              <a:rPr lang="en-US" altLang="en-US" dirty="0"/>
              <a:t>  A small, 0.5 kg block starts from rest and slides down a frictionless, curved incline of mass 3 kg.  When the block leaves the incline, it is moving with velocity 4 m/s. </a:t>
            </a:r>
            <a:r>
              <a:rPr lang="en-US" altLang="en-US"/>
              <a:t>(the incline is free to move on frictionless ground)</a:t>
            </a:r>
            <a:endParaRPr lang="en-US" altLang="en-US" dirty="0"/>
          </a:p>
          <a:p>
            <a:endParaRPr lang="en-US" altLang="en-US" dirty="0"/>
          </a:p>
          <a:p>
            <a:pPr lvl="1"/>
            <a:r>
              <a:rPr lang="en-US" altLang="en-US" dirty="0"/>
              <a:t>What’s the velocity of the wedge when the block reaches the ground?</a:t>
            </a:r>
          </a:p>
          <a:p>
            <a:pPr lvl="1"/>
            <a:endParaRPr lang="en-US" altLang="en-US" dirty="0"/>
          </a:p>
          <a:p>
            <a:pPr lvl="1"/>
            <a:r>
              <a:rPr lang="en-US" altLang="en-US" dirty="0"/>
              <a:t>What’s the height of the wedge?</a:t>
            </a:r>
          </a:p>
          <a:p>
            <a:pPr lvl="1"/>
            <a:endParaRPr lang="en-US" altLang="en-US" dirty="0"/>
          </a:p>
        </p:txBody>
      </p:sp>
      <p:grpSp>
        <p:nvGrpSpPr>
          <p:cNvPr id="11" name="Group 10"/>
          <p:cNvGrpSpPr/>
          <p:nvPr/>
        </p:nvGrpSpPr>
        <p:grpSpPr>
          <a:xfrm>
            <a:off x="5384800" y="1397000"/>
            <a:ext cx="3505200" cy="2387600"/>
            <a:chOff x="5410200" y="50800"/>
            <a:chExt cx="3505200" cy="2387600"/>
          </a:xfrm>
        </p:grpSpPr>
        <p:grpSp>
          <p:nvGrpSpPr>
            <p:cNvPr id="4" name="Group 175"/>
            <p:cNvGrpSpPr>
              <a:grpSpLocks/>
            </p:cNvGrpSpPr>
            <p:nvPr/>
          </p:nvGrpSpPr>
          <p:grpSpPr bwMode="auto">
            <a:xfrm>
              <a:off x="5867400" y="381000"/>
              <a:ext cx="3048000" cy="2032000"/>
              <a:chOff x="3648" y="240"/>
              <a:chExt cx="1152" cy="768"/>
            </a:xfrm>
          </p:grpSpPr>
          <p:sp>
            <p:nvSpPr>
              <p:cNvPr id="5" name="Rectangle 168"/>
              <p:cNvSpPr>
                <a:spLocks noChangeArrowheads="1"/>
              </p:cNvSpPr>
              <p:nvPr/>
            </p:nvSpPr>
            <p:spPr bwMode="auto">
              <a:xfrm>
                <a:off x="3744" y="240"/>
                <a:ext cx="96" cy="96"/>
              </a:xfrm>
              <a:prstGeom prst="rect">
                <a:avLst/>
              </a:prstGeom>
              <a:solidFill>
                <a:srgbClr val="E3041A"/>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Freeform 174"/>
              <p:cNvSpPr>
                <a:spLocks/>
              </p:cNvSpPr>
              <p:nvPr/>
            </p:nvSpPr>
            <p:spPr bwMode="auto">
              <a:xfrm>
                <a:off x="3648" y="336"/>
                <a:ext cx="1152" cy="672"/>
              </a:xfrm>
              <a:custGeom>
                <a:avLst/>
                <a:gdLst>
                  <a:gd name="T0" fmla="*/ 0 w 1152"/>
                  <a:gd name="T1" fmla="*/ 0 h 672"/>
                  <a:gd name="T2" fmla="*/ 144 w 1152"/>
                  <a:gd name="T3" fmla="*/ 0 h 672"/>
                  <a:gd name="T4" fmla="*/ 288 w 1152"/>
                  <a:gd name="T5" fmla="*/ 48 h 672"/>
                  <a:gd name="T6" fmla="*/ 480 w 1152"/>
                  <a:gd name="T7" fmla="*/ 192 h 672"/>
                  <a:gd name="T8" fmla="*/ 672 w 1152"/>
                  <a:gd name="T9" fmla="*/ 432 h 672"/>
                  <a:gd name="T10" fmla="*/ 816 w 1152"/>
                  <a:gd name="T11" fmla="*/ 576 h 672"/>
                  <a:gd name="T12" fmla="*/ 912 w 1152"/>
                  <a:gd name="T13" fmla="*/ 624 h 672"/>
                  <a:gd name="T14" fmla="*/ 1056 w 1152"/>
                  <a:gd name="T15" fmla="*/ 672 h 672"/>
                  <a:gd name="T16" fmla="*/ 1152 w 1152"/>
                  <a:gd name="T17" fmla="*/ 672 h 672"/>
                  <a:gd name="T18" fmla="*/ 0 w 1152"/>
                  <a:gd name="T19" fmla="*/ 672 h 672"/>
                  <a:gd name="T20" fmla="*/ 0 w 1152"/>
                  <a:gd name="T21" fmla="*/ 0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2"/>
                  <a:gd name="T34" fmla="*/ 0 h 672"/>
                  <a:gd name="T35" fmla="*/ 1152 w 1152"/>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2" h="672">
                    <a:moveTo>
                      <a:pt x="0" y="0"/>
                    </a:moveTo>
                    <a:lnTo>
                      <a:pt x="144" y="0"/>
                    </a:lnTo>
                    <a:lnTo>
                      <a:pt x="288" y="48"/>
                    </a:lnTo>
                    <a:lnTo>
                      <a:pt x="480" y="192"/>
                    </a:lnTo>
                    <a:lnTo>
                      <a:pt x="672" y="432"/>
                    </a:lnTo>
                    <a:lnTo>
                      <a:pt x="816" y="576"/>
                    </a:lnTo>
                    <a:lnTo>
                      <a:pt x="912" y="624"/>
                    </a:lnTo>
                    <a:lnTo>
                      <a:pt x="1056" y="672"/>
                    </a:lnTo>
                    <a:lnTo>
                      <a:pt x="1152" y="672"/>
                    </a:lnTo>
                    <a:lnTo>
                      <a:pt x="0" y="672"/>
                    </a:lnTo>
                    <a:lnTo>
                      <a:pt x="0" y="0"/>
                    </a:lnTo>
                    <a:close/>
                  </a:path>
                </a:pathLst>
              </a:custGeom>
              <a:solidFill>
                <a:srgbClr val="1D0FE3"/>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aphicFrame>
          <p:nvGraphicFramePr>
            <p:cNvPr id="7" name="Object 2"/>
            <p:cNvGraphicFramePr>
              <a:graphicFrameLocks noChangeAspect="1"/>
            </p:cNvGraphicFramePr>
            <p:nvPr/>
          </p:nvGraphicFramePr>
          <p:xfrm>
            <a:off x="5410200" y="1371600"/>
            <a:ext cx="201613" cy="263525"/>
          </p:xfrm>
          <a:graphic>
            <a:graphicData uri="http://schemas.openxmlformats.org/presentationml/2006/ole">
              <mc:AlternateContent xmlns:mc="http://schemas.openxmlformats.org/markup-compatibility/2006">
                <mc:Choice xmlns:v="urn:schemas-microsoft-com:vml" Requires="v">
                  <p:oleObj spid="_x0000_s5166" name="Equation" r:id="rId3" imgW="127000" imgH="165100" progId="Equation.DSMT4">
                    <p:embed/>
                  </p:oleObj>
                </mc:Choice>
                <mc:Fallback>
                  <p:oleObj name="Equation" r:id="rId3" imgW="127000" imgH="165100" progId="Equation.DSMT4">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371600"/>
                          <a:ext cx="20161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5943600" y="50800"/>
            <a:ext cx="304800" cy="304800"/>
          </p:xfrm>
          <a:graphic>
            <a:graphicData uri="http://schemas.openxmlformats.org/presentationml/2006/ole">
              <mc:AlternateContent xmlns:mc="http://schemas.openxmlformats.org/markup-compatibility/2006">
                <mc:Choice xmlns:v="urn:schemas-microsoft-com:vml" Requires="v">
                  <p:oleObj spid="_x0000_s5167" name="Equation" r:id="rId5" imgW="203200" imgH="203200" progId="Equation.DSMT4">
                    <p:embed/>
                  </p:oleObj>
                </mc:Choice>
                <mc:Fallback>
                  <p:oleObj name="Equation" r:id="rId5" imgW="203200" imgH="203200" progId="Equation.DSMT4">
                    <p:embed/>
                    <p:pic>
                      <p:nvPicPr>
                        <p:cNvPr id="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0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7391400" y="1981200"/>
            <a:ext cx="381000" cy="338138"/>
          </p:xfrm>
          <a:graphic>
            <a:graphicData uri="http://schemas.openxmlformats.org/presentationml/2006/ole">
              <mc:AlternateContent xmlns:mc="http://schemas.openxmlformats.org/markup-compatibility/2006">
                <mc:Choice xmlns:v="urn:schemas-microsoft-com:vml" Requires="v">
                  <p:oleObj spid="_x0000_s5168" name="Equation" r:id="rId7" imgW="228600" imgH="203200" progId="Equation.DSMT4">
                    <p:embed/>
                  </p:oleObj>
                </mc:Choice>
                <mc:Fallback>
                  <p:oleObj name="Equation" r:id="rId7" imgW="228600" imgH="203200" progId="Equation.DSMT4">
                    <p:embed/>
                    <p:pic>
                      <p:nvPicPr>
                        <p:cNvPr id="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981200"/>
                          <a:ext cx="3810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 name="Line 176"/>
            <p:cNvSpPr>
              <a:spLocks noChangeShapeType="1"/>
            </p:cNvSpPr>
            <p:nvPr/>
          </p:nvSpPr>
          <p:spPr bwMode="auto">
            <a:xfrm flipV="1">
              <a:off x="5638800" y="609600"/>
              <a:ext cx="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TextBox 11"/>
          <p:cNvSpPr txBox="1"/>
          <p:nvPr/>
        </p:nvSpPr>
        <p:spPr>
          <a:xfrm>
            <a:off x="5860143" y="5869094"/>
            <a:ext cx="3392714" cy="369332"/>
          </a:xfrm>
          <a:prstGeom prst="rect">
            <a:avLst/>
          </a:prstGeom>
          <a:noFill/>
        </p:spPr>
        <p:txBody>
          <a:bodyPr wrap="square" rtlCol="0">
            <a:spAutoFit/>
          </a:bodyPr>
          <a:lstStyle/>
          <a:p>
            <a:r>
              <a:rPr lang="en-US" i="1" dirty="0"/>
              <a:t>See solution on </a:t>
            </a:r>
            <a:r>
              <a:rPr lang="en-US" i="1" dirty="0" err="1"/>
              <a:t>MyPoly</a:t>
            </a:r>
            <a:endParaRPr lang="en-US" i="1" dirty="0"/>
          </a:p>
        </p:txBody>
      </p:sp>
    </p:spTree>
    <p:extLst>
      <p:ext uri="{BB962C8B-B14F-4D97-AF65-F5344CB8AC3E}">
        <p14:creationId xmlns:p14="http://schemas.microsoft.com/office/powerpoint/2010/main" val="2073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more for you:</a:t>
            </a:r>
          </a:p>
        </p:txBody>
      </p:sp>
      <p:sp>
        <p:nvSpPr>
          <p:cNvPr id="3" name="Content Placeholder 2"/>
          <p:cNvSpPr>
            <a:spLocks noGrp="1"/>
          </p:cNvSpPr>
          <p:nvPr>
            <p:ph idx="1"/>
          </p:nvPr>
        </p:nvSpPr>
        <p:spPr>
          <a:xfrm>
            <a:off x="605378" y="1309107"/>
            <a:ext cx="3868784" cy="4570872"/>
          </a:xfrm>
        </p:spPr>
        <p:txBody>
          <a:bodyPr/>
          <a:lstStyle/>
          <a:p>
            <a:r>
              <a:rPr lang="en-US" dirty="0"/>
              <a:t>  </a:t>
            </a:r>
            <a:r>
              <a:rPr lang="en-US" sz="1700" dirty="0"/>
              <a:t>A bullet of mass </a:t>
            </a:r>
            <a:r>
              <a:rPr lang="en-US" sz="1700" i="1" dirty="0"/>
              <a:t>m</a:t>
            </a:r>
            <a:r>
              <a:rPr lang="en-US" sz="1700" dirty="0"/>
              <a:t> and speed </a:t>
            </a:r>
            <a:r>
              <a:rPr lang="en-US" sz="1700" i="1" dirty="0"/>
              <a:t>v </a:t>
            </a:r>
            <a:r>
              <a:rPr lang="en-US" sz="1700" dirty="0"/>
              <a:t>passes completely through a pendulum bob of mass </a:t>
            </a:r>
            <a:r>
              <a:rPr lang="en-US" sz="1700" i="1" dirty="0"/>
              <a:t>M</a:t>
            </a:r>
            <a:r>
              <a:rPr lang="en-US" sz="1700" dirty="0"/>
              <a:t> as shown in the figure below. The bullet emerges with a speed of </a:t>
            </a:r>
            <a:r>
              <a:rPr lang="en-US" sz="1700" i="1" dirty="0"/>
              <a:t>v/</a:t>
            </a:r>
            <a:r>
              <a:rPr lang="en-US" sz="1700" dirty="0"/>
              <a:t>2. The pendulum bob is suspended by a stiff rod of length </a:t>
            </a:r>
            <a:r>
              <a:rPr lang="en-US" sz="1700" i="1" dirty="0"/>
              <a:t>L</a:t>
            </a:r>
            <a:r>
              <a:rPr lang="en-US" sz="1700" dirty="0"/>
              <a:t> and negligible mass. What is the minimum value of </a:t>
            </a:r>
            <a:r>
              <a:rPr lang="en-US" sz="1700" i="1" dirty="0"/>
              <a:t>v</a:t>
            </a:r>
            <a:r>
              <a:rPr lang="en-US" sz="1700" dirty="0"/>
              <a:t> such that the bob will barely swing through a complete vertical circle? (Problem 6.56)</a:t>
            </a:r>
          </a:p>
        </p:txBody>
      </p:sp>
      <p:pic>
        <p:nvPicPr>
          <p:cNvPr id="5" name="Picture 4"/>
          <p:cNvPicPr>
            <a:picLocks noChangeAspect="1"/>
          </p:cNvPicPr>
          <p:nvPr/>
        </p:nvPicPr>
        <p:blipFill>
          <a:blip r:embed="rId2"/>
          <a:stretch>
            <a:fillRect/>
          </a:stretch>
        </p:blipFill>
        <p:spPr>
          <a:xfrm>
            <a:off x="952456" y="4304393"/>
            <a:ext cx="2890876" cy="2553607"/>
          </a:xfrm>
          <a:prstGeom prst="rect">
            <a:avLst/>
          </a:prstGeom>
        </p:spPr>
      </p:pic>
      <p:grpSp>
        <p:nvGrpSpPr>
          <p:cNvPr id="6" name="Group 3"/>
          <p:cNvGrpSpPr>
            <a:grpSpLocks/>
          </p:cNvGrpSpPr>
          <p:nvPr/>
        </p:nvGrpSpPr>
        <p:grpSpPr bwMode="auto">
          <a:xfrm>
            <a:off x="5366657" y="3454276"/>
            <a:ext cx="3838002" cy="2593645"/>
            <a:chOff x="3715" y="136"/>
            <a:chExt cx="2853" cy="1928"/>
          </a:xfrm>
        </p:grpSpPr>
        <p:grpSp>
          <p:nvGrpSpPr>
            <p:cNvPr id="7" name="Group 4"/>
            <p:cNvGrpSpPr>
              <a:grpSpLocks/>
            </p:cNvGrpSpPr>
            <p:nvPr/>
          </p:nvGrpSpPr>
          <p:grpSpPr bwMode="auto">
            <a:xfrm>
              <a:off x="3735" y="571"/>
              <a:ext cx="2401" cy="1493"/>
              <a:chOff x="3735" y="571"/>
              <a:chExt cx="2401" cy="1493"/>
            </a:xfrm>
          </p:grpSpPr>
          <p:sp>
            <p:nvSpPr>
              <p:cNvPr id="14" name="Rectangle 5"/>
              <p:cNvSpPr>
                <a:spLocks noChangeArrowheads="1"/>
              </p:cNvSpPr>
              <p:nvPr/>
            </p:nvSpPr>
            <p:spPr bwMode="auto">
              <a:xfrm rot="-2890789">
                <a:off x="4048" y="1215"/>
                <a:ext cx="1416" cy="128"/>
              </a:xfrm>
              <a:prstGeom prst="rect">
                <a:avLst/>
              </a:prstGeom>
              <a:blipFill dpi="0" rotWithShape="0">
                <a:blip r:embed="rId3"/>
                <a:srcRect/>
                <a:tile tx="0" ty="0" sx="100000" sy="100000" flip="none" algn="tl"/>
              </a:blipFill>
              <a:ln w="25400">
                <a:solidFill>
                  <a:schemeClr val="tx1"/>
                </a:solidFill>
                <a:miter lim="800000"/>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15" name="Rectangle 6"/>
              <p:cNvSpPr>
                <a:spLocks noChangeArrowheads="1"/>
              </p:cNvSpPr>
              <p:nvPr/>
            </p:nvSpPr>
            <p:spPr bwMode="auto">
              <a:xfrm>
                <a:off x="3952" y="1720"/>
                <a:ext cx="1472" cy="160"/>
              </a:xfrm>
              <a:prstGeom prst="rect">
                <a:avLst/>
              </a:prstGeom>
              <a:blipFill dpi="0" rotWithShape="0">
                <a:blip r:embed="rId3"/>
                <a:srcRect/>
                <a:tile tx="0" ty="0" sx="100000" sy="100000" flip="none" algn="tl"/>
              </a:blipFill>
              <a:ln w="25400">
                <a:solidFill>
                  <a:schemeClr val="tx1"/>
                </a:solidFill>
                <a:miter lim="800000"/>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16" name="Line 7"/>
              <p:cNvSpPr>
                <a:spLocks noChangeShapeType="1"/>
              </p:cNvSpPr>
              <p:nvPr/>
            </p:nvSpPr>
            <p:spPr bwMode="auto">
              <a:xfrm>
                <a:off x="3735" y="2056"/>
                <a:ext cx="240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8"/>
              <p:cNvSpPr>
                <a:spLocks noChangeShapeType="1"/>
              </p:cNvSpPr>
              <p:nvPr/>
            </p:nvSpPr>
            <p:spPr bwMode="auto">
              <a:xfrm>
                <a:off x="6128" y="1568"/>
                <a:ext cx="0" cy="4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9"/>
              <p:cNvSpPr>
                <a:spLocks noChangeShapeType="1"/>
              </p:cNvSpPr>
              <p:nvPr/>
            </p:nvSpPr>
            <p:spPr bwMode="auto">
              <a:xfrm flipH="1">
                <a:off x="5424" y="1792"/>
                <a:ext cx="1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0"/>
              <p:cNvSpPr>
                <a:spLocks noChangeShapeType="1"/>
              </p:cNvSpPr>
              <p:nvPr/>
            </p:nvSpPr>
            <p:spPr bwMode="auto">
              <a:xfrm flipH="1">
                <a:off x="5960" y="1792"/>
                <a:ext cx="1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1"/>
              <p:cNvSpPr>
                <a:spLocks noChangeShapeType="1"/>
              </p:cNvSpPr>
              <p:nvPr/>
            </p:nvSpPr>
            <p:spPr bwMode="auto">
              <a:xfrm rot="10800000">
                <a:off x="5600" y="1800"/>
                <a:ext cx="72" cy="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p:cNvSpPr>
                <a:spLocks noChangeShapeType="1"/>
              </p:cNvSpPr>
              <p:nvPr/>
            </p:nvSpPr>
            <p:spPr bwMode="auto">
              <a:xfrm rot="10800000" flipH="1">
                <a:off x="5656" y="1728"/>
                <a:ext cx="111"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p:cNvSpPr>
                <a:spLocks noChangeShapeType="1"/>
              </p:cNvSpPr>
              <p:nvPr/>
            </p:nvSpPr>
            <p:spPr bwMode="auto">
              <a:xfrm rot="10800000">
                <a:off x="5768" y="1736"/>
                <a:ext cx="96"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p:cNvSpPr>
                <a:spLocks noChangeShapeType="1"/>
              </p:cNvSpPr>
              <p:nvPr/>
            </p:nvSpPr>
            <p:spPr bwMode="auto">
              <a:xfrm rot="10800000" flipH="1">
                <a:off x="5864" y="1784"/>
                <a:ext cx="88"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15"/>
              <p:cNvSpPr>
                <a:spLocks noChangeArrowheads="1"/>
              </p:cNvSpPr>
              <p:nvPr/>
            </p:nvSpPr>
            <p:spPr bwMode="auto">
              <a:xfrm>
                <a:off x="4720" y="1432"/>
                <a:ext cx="128" cy="264"/>
              </a:xfrm>
              <a:prstGeom prst="rect">
                <a:avLst/>
              </a:prstGeom>
              <a:blipFill dpi="0" rotWithShape="0">
                <a:blip r:embed="rId3"/>
                <a:srcRect/>
                <a:tile tx="0" ty="0" sx="100000" sy="100000" flip="none" algn="tl"/>
              </a:blipFill>
              <a:ln w="25400">
                <a:solidFill>
                  <a:schemeClr val="tx1"/>
                </a:solidFill>
                <a:miter lim="800000"/>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25" name="Oval 16"/>
              <p:cNvSpPr>
                <a:spLocks noChangeArrowheads="1"/>
              </p:cNvSpPr>
              <p:nvPr/>
            </p:nvSpPr>
            <p:spPr bwMode="auto">
              <a:xfrm>
                <a:off x="4568" y="1608"/>
                <a:ext cx="432" cy="432"/>
              </a:xfrm>
              <a:prstGeom prst="ellipse">
                <a:avLst/>
              </a:prstGeom>
              <a:blipFill dpi="0" rotWithShape="0">
                <a:blip r:embed="rId3"/>
                <a:srcRect/>
                <a:tile tx="0" ty="0" sx="100000" sy="100000" flip="none" algn="tl"/>
              </a:blipFill>
              <a:ln w="25400">
                <a:solidFill>
                  <a:schemeClr val="tx1"/>
                </a:solidFill>
                <a:round/>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grpSp>
        <p:sp>
          <p:nvSpPr>
            <p:cNvPr id="8" name="Rectangle 17"/>
            <p:cNvSpPr>
              <a:spLocks noChangeArrowheads="1"/>
            </p:cNvSpPr>
            <p:nvPr/>
          </p:nvSpPr>
          <p:spPr bwMode="auto">
            <a:xfrm>
              <a:off x="4779" y="492"/>
              <a:ext cx="6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1600">
                  <a:solidFill>
                    <a:schemeClr val="tx1"/>
                  </a:solidFill>
                  <a:latin typeface="Palatino Linotype" charset="0"/>
                  <a:ea typeface="Palatino Linotype" charset="0"/>
                  <a:cs typeface="Palatino Linotype" charset="0"/>
                </a:rPr>
                <a:t>200 kg</a:t>
              </a:r>
            </a:p>
          </p:txBody>
        </p:sp>
        <p:sp>
          <p:nvSpPr>
            <p:cNvPr id="9" name="Rectangle 18"/>
            <p:cNvSpPr>
              <a:spLocks noChangeArrowheads="1"/>
            </p:cNvSpPr>
            <p:nvPr/>
          </p:nvSpPr>
          <p:spPr bwMode="auto">
            <a:xfrm>
              <a:off x="3715" y="1476"/>
              <a:ext cx="1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1600" dirty="0">
                  <a:solidFill>
                    <a:schemeClr val="tx1"/>
                  </a:solidFill>
                  <a:latin typeface="Palatino Linotype" charset="0"/>
                  <a:ea typeface="Palatino Linotype" charset="0"/>
                  <a:cs typeface="Palatino Linotype" charset="0"/>
                </a:rPr>
                <a:t>4800 kg</a:t>
              </a:r>
            </a:p>
          </p:txBody>
        </p:sp>
        <p:sp>
          <p:nvSpPr>
            <p:cNvPr id="10" name="Oval 19"/>
            <p:cNvSpPr>
              <a:spLocks noChangeArrowheads="1"/>
            </p:cNvSpPr>
            <p:nvPr/>
          </p:nvSpPr>
          <p:spPr bwMode="auto">
            <a:xfrm>
              <a:off x="5240" y="640"/>
              <a:ext cx="96" cy="96"/>
            </a:xfrm>
            <a:prstGeom prst="ellipse">
              <a:avLst/>
            </a:prstGeom>
            <a:blipFill dpi="0" rotWithShape="0">
              <a:blip r:embed="rId3"/>
              <a:srcRect/>
              <a:tile tx="0" ty="0" sx="100000" sy="100000" flip="none" algn="tl"/>
            </a:blipFill>
            <a:ln w="25400">
              <a:solidFill>
                <a:schemeClr val="tx1"/>
              </a:solidFill>
              <a:round/>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11" name="Line 20"/>
            <p:cNvSpPr>
              <a:spLocks noChangeShapeType="1"/>
            </p:cNvSpPr>
            <p:nvPr/>
          </p:nvSpPr>
          <p:spPr bwMode="auto">
            <a:xfrm flipH="1">
              <a:off x="5352" y="136"/>
              <a:ext cx="488" cy="496"/>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2" name="Rectangle 21"/>
            <p:cNvSpPr>
              <a:spLocks noChangeArrowheads="1"/>
            </p:cNvSpPr>
            <p:nvPr/>
          </p:nvSpPr>
          <p:spPr bwMode="auto">
            <a:xfrm>
              <a:off x="5424" y="1324"/>
              <a:ext cx="1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1600" dirty="0">
                  <a:solidFill>
                    <a:schemeClr val="tx1"/>
                  </a:solidFill>
                  <a:latin typeface="Palatino Linotype" charset="0"/>
                  <a:ea typeface="Palatino Linotype" charset="0"/>
                  <a:cs typeface="Palatino Linotype" charset="0"/>
                </a:rPr>
                <a:t>k = 2x10</a:t>
              </a:r>
              <a:r>
                <a:rPr lang="en-US" altLang="en-US" sz="1600" baseline="30000" dirty="0">
                  <a:solidFill>
                    <a:schemeClr val="tx1"/>
                  </a:solidFill>
                  <a:latin typeface="Palatino Linotype" charset="0"/>
                  <a:ea typeface="Palatino Linotype" charset="0"/>
                  <a:cs typeface="Palatino Linotype" charset="0"/>
                </a:rPr>
                <a:t>4</a:t>
              </a:r>
              <a:r>
                <a:rPr lang="en-US" altLang="en-US" sz="1600" dirty="0">
                  <a:solidFill>
                    <a:schemeClr val="tx1"/>
                  </a:solidFill>
                  <a:latin typeface="Palatino Linotype" charset="0"/>
                  <a:ea typeface="Palatino Linotype" charset="0"/>
                  <a:cs typeface="Palatino Linotype" charset="0"/>
                </a:rPr>
                <a:t>  N/m</a:t>
              </a:r>
            </a:p>
          </p:txBody>
        </p:sp>
      </p:grpSp>
      <p:sp>
        <p:nvSpPr>
          <p:cNvPr id="26" name="Content Placeholder 2"/>
          <p:cNvSpPr txBox="1">
            <a:spLocks/>
          </p:cNvSpPr>
          <p:nvPr/>
        </p:nvSpPr>
        <p:spPr>
          <a:xfrm>
            <a:off x="5074144" y="1288714"/>
            <a:ext cx="3868784" cy="457087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  </a:t>
            </a:r>
            <a:r>
              <a:rPr lang="en-US" sz="1700" dirty="0"/>
              <a:t>Given the info below:</a:t>
            </a:r>
          </a:p>
          <a:p>
            <a:pPr lvl="1"/>
            <a:r>
              <a:rPr lang="en-US" sz="1700" dirty="0"/>
              <a:t>(a) determine the recoil speed of the cannon</a:t>
            </a:r>
          </a:p>
          <a:p>
            <a:pPr lvl="1"/>
            <a:r>
              <a:rPr lang="en-US" sz="1700" dirty="0"/>
              <a:t>(b) determine the maximum extension of the spring</a:t>
            </a:r>
          </a:p>
          <a:p>
            <a:pPr lvl="1"/>
            <a:r>
              <a:rPr lang="mr-IN" sz="1700" dirty="0"/>
              <a:t>(</a:t>
            </a:r>
            <a:r>
              <a:rPr lang="mr-IN" sz="1700" dirty="0" err="1"/>
              <a:t>c</a:t>
            </a:r>
            <a:r>
              <a:rPr lang="mr-IN" sz="1700" dirty="0"/>
              <a:t>)</a:t>
            </a:r>
            <a:r>
              <a:rPr lang="de-DE" sz="1700" dirty="0"/>
              <a:t> </a:t>
            </a:r>
            <a:r>
              <a:rPr lang="de-DE" sz="1700" dirty="0" err="1"/>
              <a:t>determine</a:t>
            </a:r>
            <a:r>
              <a:rPr lang="de-DE" sz="1700" dirty="0"/>
              <a:t> </a:t>
            </a:r>
            <a:r>
              <a:rPr lang="de-DE" sz="1700" dirty="0" err="1"/>
              <a:t>the</a:t>
            </a:r>
            <a:r>
              <a:rPr lang="de-DE" sz="1700" dirty="0"/>
              <a:t> </a:t>
            </a:r>
            <a:r>
              <a:rPr lang="de-DE" sz="1700" dirty="0" err="1"/>
              <a:t>maximum</a:t>
            </a:r>
            <a:r>
              <a:rPr lang="de-DE" sz="1700" dirty="0"/>
              <a:t> </a:t>
            </a:r>
            <a:r>
              <a:rPr lang="de-DE" sz="1700" dirty="0" err="1"/>
              <a:t>force</a:t>
            </a:r>
            <a:r>
              <a:rPr lang="de-DE" sz="1700" dirty="0"/>
              <a:t> </a:t>
            </a:r>
            <a:r>
              <a:rPr lang="de-DE" sz="1700" dirty="0" err="1"/>
              <a:t>exerted</a:t>
            </a:r>
            <a:r>
              <a:rPr lang="de-DE" sz="1700" dirty="0"/>
              <a:t> on </a:t>
            </a:r>
            <a:r>
              <a:rPr lang="de-DE" sz="1700" dirty="0" err="1"/>
              <a:t>the</a:t>
            </a:r>
            <a:r>
              <a:rPr lang="de-DE" sz="1700" dirty="0"/>
              <a:t> </a:t>
            </a:r>
            <a:r>
              <a:rPr lang="de-DE" sz="1700" dirty="0" err="1"/>
              <a:t>carriage</a:t>
            </a:r>
            <a:r>
              <a:rPr lang="de-DE" sz="1700" dirty="0"/>
              <a:t> </a:t>
            </a:r>
            <a:r>
              <a:rPr lang="de-DE" sz="1700" dirty="0" err="1"/>
              <a:t>by</a:t>
            </a:r>
            <a:r>
              <a:rPr lang="de-DE" sz="1700" dirty="0"/>
              <a:t> </a:t>
            </a:r>
            <a:r>
              <a:rPr lang="de-DE" sz="1700" dirty="0" err="1"/>
              <a:t>the</a:t>
            </a:r>
            <a:r>
              <a:rPr lang="de-DE" sz="1700" dirty="0"/>
              <a:t> spring</a:t>
            </a:r>
            <a:endParaRPr lang="en-US" sz="1700" dirty="0"/>
          </a:p>
        </p:txBody>
      </p:sp>
      <p:sp>
        <p:nvSpPr>
          <p:cNvPr id="27" name="TextBox 26"/>
          <p:cNvSpPr txBox="1"/>
          <p:nvPr/>
        </p:nvSpPr>
        <p:spPr>
          <a:xfrm>
            <a:off x="5444818" y="6013527"/>
            <a:ext cx="2122715" cy="276999"/>
          </a:xfrm>
          <a:prstGeom prst="rect">
            <a:avLst/>
          </a:prstGeom>
          <a:noFill/>
        </p:spPr>
        <p:txBody>
          <a:bodyPr wrap="square" rtlCol="0">
            <a:spAutoFit/>
          </a:bodyPr>
          <a:lstStyle/>
          <a:p>
            <a:r>
              <a:rPr lang="en-US" sz="1200" i="1" dirty="0">
                <a:latin typeface="Palatino Linotype" charset="0"/>
                <a:ea typeface="Palatino Linotype" charset="0"/>
                <a:cs typeface="Palatino Linotype" charset="0"/>
              </a:rPr>
              <a:t>Minimal friction</a:t>
            </a:r>
            <a:r>
              <a:rPr lang="mr-IN" sz="1200" i="1" dirty="0">
                <a:latin typeface="Palatino Linotype" charset="0"/>
                <a:ea typeface="Palatino Linotype" charset="0"/>
                <a:cs typeface="Palatino Linotype" charset="0"/>
              </a:rPr>
              <a:t>…</a:t>
            </a:r>
            <a:endParaRPr lang="en-US" sz="1200" i="1" dirty="0">
              <a:latin typeface="Palatino Linotype" charset="0"/>
              <a:ea typeface="Palatino Linotype" charset="0"/>
              <a:cs typeface="Palatino Linotype" charset="0"/>
            </a:endParaRPr>
          </a:p>
        </p:txBody>
      </p:sp>
      <p:sp>
        <p:nvSpPr>
          <p:cNvPr id="28" name="TextBox 27"/>
          <p:cNvSpPr txBox="1"/>
          <p:nvPr/>
        </p:nvSpPr>
        <p:spPr>
          <a:xfrm>
            <a:off x="7084542" y="3395084"/>
            <a:ext cx="1291442" cy="369332"/>
          </a:xfrm>
          <a:prstGeom prst="rect">
            <a:avLst/>
          </a:prstGeom>
          <a:noFill/>
        </p:spPr>
        <p:txBody>
          <a:bodyPr wrap="square" rtlCol="0">
            <a:spAutoFit/>
          </a:bodyPr>
          <a:lstStyle/>
          <a:p>
            <a:r>
              <a:rPr lang="en-US"/>
              <a:t>125 m/s</a:t>
            </a:r>
          </a:p>
        </p:txBody>
      </p:sp>
      <p:sp>
        <p:nvSpPr>
          <p:cNvPr id="29" name="TextBox 28"/>
          <p:cNvSpPr txBox="1"/>
          <p:nvPr/>
        </p:nvSpPr>
        <p:spPr>
          <a:xfrm>
            <a:off x="7778692" y="3802083"/>
            <a:ext cx="1802946" cy="369332"/>
          </a:xfrm>
          <a:prstGeom prst="rect">
            <a:avLst/>
          </a:prstGeom>
          <a:noFill/>
        </p:spPr>
        <p:txBody>
          <a:bodyPr wrap="square" rtlCol="0">
            <a:spAutoFit/>
          </a:bodyPr>
          <a:lstStyle/>
          <a:p>
            <a:r>
              <a:rPr lang="en-US"/>
              <a:t>55</a:t>
            </a:r>
            <a:r>
              <a:rPr lang="en-US" baseline="30000"/>
              <a:t>o</a:t>
            </a:r>
            <a:endParaRPr lang="en-US"/>
          </a:p>
        </p:txBody>
      </p:sp>
      <p:cxnSp>
        <p:nvCxnSpPr>
          <p:cNvPr id="31" name="Straight Connector 30"/>
          <p:cNvCxnSpPr>
            <a:stCxn id="11" idx="1"/>
          </p:cNvCxnSpPr>
          <p:nvPr/>
        </p:nvCxnSpPr>
        <p:spPr>
          <a:xfrm>
            <a:off x="7568833" y="4121521"/>
            <a:ext cx="142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94860" y="1404257"/>
            <a:ext cx="0" cy="47477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36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33669</TotalTime>
  <Words>1910</Words>
  <Application>Microsoft Macintosh PowerPoint</Application>
  <PresentationFormat>On-screen Show (4:3)</PresentationFormat>
  <Paragraphs>135</Paragraphs>
  <Slides>18</Slides>
  <Notes>5</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Apple Chancery</vt:lpstr>
      <vt:lpstr>Arial</vt:lpstr>
      <vt:lpstr>Calibri</vt:lpstr>
      <vt:lpstr>Gill Sans</vt:lpstr>
      <vt:lpstr>Lucida Grande</vt:lpstr>
      <vt:lpstr>Palatino Linotype</vt:lpstr>
      <vt:lpstr>Times New Roman</vt:lpstr>
      <vt:lpstr>Wingdings</vt:lpstr>
      <vt:lpstr>Office Theme</vt:lpstr>
      <vt:lpstr>Equation</vt:lpstr>
      <vt:lpstr>General announcements</vt:lpstr>
      <vt:lpstr>Reminders about momentum and energy</vt:lpstr>
      <vt:lpstr>Collisions vs. “explosions”</vt:lpstr>
      <vt:lpstr>The bullet, the block, and the spring</vt:lpstr>
      <vt:lpstr>The bullet, the block, and the spring</vt:lpstr>
      <vt:lpstr>Finding vi…</vt:lpstr>
      <vt:lpstr>Finding vi…</vt:lpstr>
      <vt:lpstr>Block sliding down wedge (Problem 6.65)</vt:lpstr>
      <vt:lpstr>Two more for you:</vt:lpstr>
      <vt:lpstr>PowerPoint Presentation</vt:lpstr>
      <vt:lpstr>Bullet into pendulum block</vt:lpstr>
      <vt:lpstr>Bullet into pendulum block</vt:lpstr>
      <vt:lpstr>Bullet into pendulum block – with a string</vt:lpstr>
      <vt:lpstr>2-D collision (not a test problem)</vt:lpstr>
      <vt:lpstr>2-D collision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706</cp:revision>
  <cp:lastPrinted>2019-11-09T17:42:34Z</cp:lastPrinted>
  <dcterms:created xsi:type="dcterms:W3CDTF">2017-08-16T17:34:12Z</dcterms:created>
  <dcterms:modified xsi:type="dcterms:W3CDTF">2020-11-10T17:13:12Z</dcterms:modified>
</cp:coreProperties>
</file>